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9" r:id="rId1"/>
  </p:sldMasterIdLst>
  <p:notesMasterIdLst>
    <p:notesMasterId r:id="rId55"/>
  </p:notesMasterIdLst>
  <p:sldIdLst>
    <p:sldId id="339" r:id="rId2"/>
    <p:sldId id="296" r:id="rId3"/>
    <p:sldId id="355" r:id="rId4"/>
    <p:sldId id="288" r:id="rId5"/>
    <p:sldId id="357" r:id="rId6"/>
    <p:sldId id="287" r:id="rId7"/>
    <p:sldId id="291" r:id="rId8"/>
    <p:sldId id="272" r:id="rId9"/>
    <p:sldId id="257" r:id="rId10"/>
    <p:sldId id="259" r:id="rId11"/>
    <p:sldId id="300" r:id="rId12"/>
    <p:sldId id="301" r:id="rId13"/>
    <p:sldId id="302" r:id="rId14"/>
    <p:sldId id="303" r:id="rId15"/>
    <p:sldId id="304" r:id="rId16"/>
    <p:sldId id="305" r:id="rId17"/>
    <p:sldId id="306" r:id="rId18"/>
    <p:sldId id="260" r:id="rId19"/>
    <p:sldId id="307" r:id="rId20"/>
    <p:sldId id="358" r:id="rId21"/>
    <p:sldId id="319" r:id="rId22"/>
    <p:sldId id="320" r:id="rId23"/>
    <p:sldId id="322" r:id="rId24"/>
    <p:sldId id="348" r:id="rId25"/>
    <p:sldId id="342" r:id="rId26"/>
    <p:sldId id="343" r:id="rId27"/>
    <p:sldId id="344" r:id="rId28"/>
    <p:sldId id="345" r:id="rId29"/>
    <p:sldId id="346" r:id="rId30"/>
    <p:sldId id="347" r:id="rId31"/>
    <p:sldId id="281" r:id="rId32"/>
    <p:sldId id="350" r:id="rId33"/>
    <p:sldId id="280" r:id="rId34"/>
    <p:sldId id="324" r:id="rId35"/>
    <p:sldId id="325" r:id="rId36"/>
    <p:sldId id="326" r:id="rId37"/>
    <p:sldId id="349" r:id="rId38"/>
    <p:sldId id="338" r:id="rId39"/>
    <p:sldId id="327" r:id="rId40"/>
    <p:sldId id="328" r:id="rId41"/>
    <p:sldId id="329" r:id="rId42"/>
    <p:sldId id="284" r:id="rId43"/>
    <p:sldId id="330" r:id="rId44"/>
    <p:sldId id="265" r:id="rId45"/>
    <p:sldId id="266" r:id="rId46"/>
    <p:sldId id="351" r:id="rId47"/>
    <p:sldId id="352" r:id="rId48"/>
    <p:sldId id="353" r:id="rId49"/>
    <p:sldId id="354" r:id="rId50"/>
    <p:sldId id="333" r:id="rId51"/>
    <p:sldId id="334" r:id="rId52"/>
    <p:sldId id="335" r:id="rId53"/>
    <p:sldId id="321" r:id="rId5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4"/>
    <p:restoredTop sz="91309"/>
  </p:normalViewPr>
  <p:slideViewPr>
    <p:cSldViewPr snapToGrid="0" snapToObjects="1">
      <p:cViewPr>
        <p:scale>
          <a:sx n="147" d="100"/>
          <a:sy n="147" d="100"/>
        </p:scale>
        <p:origin x="105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2920275590551"/>
          <c:y val="0.246610907411885"/>
          <c:w val="0.674918471128609"/>
          <c:h val="0.308020861547746"/>
        </c:manualLayout>
      </c:layout>
      <c:barChart>
        <c:barDir val="bar"/>
        <c:grouping val="stacked"/>
        <c:varyColors val="0"/>
        <c:ser>
          <c:idx val="0"/>
          <c:order val="0"/>
          <c:tx>
            <c:strRef>
              <c:f>Sheet1!$B$1</c:f>
              <c:strCache>
                <c:ptCount val="1"/>
                <c:pt idx="0">
                  <c:v>Rank Category 1  (Top Third)</c:v>
                </c:pt>
              </c:strCache>
            </c:strRef>
          </c:tx>
          <c:spPr>
            <a:solidFill>
              <a:schemeClr val="accent1"/>
            </a:solidFill>
            <a:ln>
              <a:noFill/>
            </a:ln>
            <a:effectLst/>
          </c:spPr>
          <c:invertIfNegative val="0"/>
          <c:cat>
            <c:strRef>
              <c:f>Sheet1!$A$2:$A$3</c:f>
              <c:strCache>
                <c:ptCount val="1"/>
                <c:pt idx="0">
                  <c:v>Average Sales Rank</c:v>
                </c:pt>
              </c:strCache>
            </c:strRef>
          </c:cat>
          <c:val>
            <c:numRef>
              <c:f>Sheet1!$B$2:$B$3</c:f>
              <c:numCache>
                <c:formatCode>General</c:formatCode>
                <c:ptCount val="2"/>
                <c:pt idx="0">
                  <c:v>1984.0</c:v>
                </c:pt>
              </c:numCache>
            </c:numRef>
          </c:val>
        </c:ser>
        <c:ser>
          <c:idx val="1"/>
          <c:order val="1"/>
          <c:tx>
            <c:strRef>
              <c:f>Sheet1!$C$1</c:f>
              <c:strCache>
                <c:ptCount val="1"/>
                <c:pt idx="0">
                  <c:v>Rank Category 2 (Middle Third)</c:v>
                </c:pt>
              </c:strCache>
            </c:strRef>
          </c:tx>
          <c:spPr>
            <a:solidFill>
              <a:schemeClr val="accent2"/>
            </a:solidFill>
            <a:ln>
              <a:noFill/>
            </a:ln>
            <a:effectLst/>
          </c:spPr>
          <c:invertIfNegative val="0"/>
          <c:cat>
            <c:strRef>
              <c:f>Sheet1!$A$2:$A$3</c:f>
              <c:strCache>
                <c:ptCount val="1"/>
                <c:pt idx="0">
                  <c:v>Average Sales Rank</c:v>
                </c:pt>
              </c:strCache>
            </c:strRef>
          </c:cat>
          <c:val>
            <c:numRef>
              <c:f>Sheet1!$C$2:$C$3</c:f>
              <c:numCache>
                <c:formatCode>General</c:formatCode>
                <c:ptCount val="2"/>
                <c:pt idx="0">
                  <c:v>2589.0</c:v>
                </c:pt>
              </c:numCache>
            </c:numRef>
          </c:val>
        </c:ser>
        <c:ser>
          <c:idx val="2"/>
          <c:order val="2"/>
          <c:tx>
            <c:strRef>
              <c:f>Sheet1!$D$1</c:f>
              <c:strCache>
                <c:ptCount val="1"/>
                <c:pt idx="0">
                  <c:v>Rank Category 3 (Bottom Third)</c:v>
                </c:pt>
              </c:strCache>
            </c:strRef>
          </c:tx>
          <c:spPr>
            <a:solidFill>
              <a:schemeClr val="accent5">
                <a:lumMod val="75000"/>
              </a:schemeClr>
            </a:solidFill>
            <a:ln w="25400">
              <a:noFill/>
            </a:ln>
            <a:effectLst/>
          </c:spPr>
          <c:invertIfNegative val="0"/>
          <c:cat>
            <c:strRef>
              <c:f>Sheet1!$A$2:$A$3</c:f>
              <c:strCache>
                <c:ptCount val="1"/>
                <c:pt idx="0">
                  <c:v>Average Sales Rank</c:v>
                </c:pt>
              </c:strCache>
            </c:strRef>
          </c:cat>
          <c:val>
            <c:numRef>
              <c:f>Sheet1!$D$2:$D$3</c:f>
              <c:numCache>
                <c:formatCode>General</c:formatCode>
                <c:ptCount val="2"/>
                <c:pt idx="0">
                  <c:v>17615.0</c:v>
                </c:pt>
              </c:numCache>
            </c:numRef>
          </c:val>
        </c:ser>
        <c:dLbls>
          <c:showLegendKey val="0"/>
          <c:showVal val="0"/>
          <c:showCatName val="0"/>
          <c:showSerName val="0"/>
          <c:showPercent val="0"/>
          <c:showBubbleSize val="0"/>
        </c:dLbls>
        <c:gapWidth val="150"/>
        <c:overlap val="100"/>
        <c:axId val="2144425984"/>
        <c:axId val="2144422672"/>
      </c:barChart>
      <c:catAx>
        <c:axId val="2144425984"/>
        <c:scaling>
          <c:orientation val="minMax"/>
        </c:scaling>
        <c:delete val="0"/>
        <c:axPos val="l"/>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2144422672"/>
        <c:crosses val="autoZero"/>
        <c:auto val="1"/>
        <c:lblAlgn val="ctr"/>
        <c:lblOffset val="100"/>
        <c:noMultiLvlLbl val="0"/>
      </c:catAx>
      <c:valAx>
        <c:axId val="2144422672"/>
        <c:scaling>
          <c:orientation val="minMax"/>
          <c:max val="20000.0"/>
        </c:scaling>
        <c:delete val="0"/>
        <c:axPos val="b"/>
        <c:majorGridlines>
          <c:spPr>
            <a:ln w="9525" cap="flat" cmpd="sng" algn="ctr">
              <a:gradFill>
                <a:gsLst>
                  <a:gs pos="0">
                    <a:schemeClr val="bg1"/>
                  </a:gs>
                  <a:gs pos="61000">
                    <a:schemeClr val="bg1">
                      <a:lumMod val="65000"/>
                    </a:schemeClr>
                  </a:gs>
                  <a:gs pos="81000">
                    <a:schemeClr val="bg1">
                      <a:lumMod val="65000"/>
                    </a:schemeClr>
                  </a:gs>
                  <a:gs pos="93000">
                    <a:schemeClr val="bg1">
                      <a:lumMod val="65000"/>
                    </a:schemeClr>
                  </a:gs>
                </a:gsLst>
                <a:lin ang="5400000" scaled="1"/>
              </a:gradFill>
              <a:round/>
            </a:ln>
            <a:effectLst>
              <a:outerShdw dist="50800" sx="1000" sy="1000" algn="ctr" rotWithShape="0">
                <a:srgbClr val="000000"/>
              </a:outerShdw>
            </a:effectLst>
          </c:spPr>
        </c:majorGridlines>
        <c:numFmt formatCode="General" sourceLinked="1"/>
        <c:majorTickMark val="none"/>
        <c:minorTickMark val="none"/>
        <c:tickLblPos val="nextTo"/>
        <c:spPr>
          <a:noFill/>
          <a:ln>
            <a:noFill/>
          </a:ln>
          <a:effectLst/>
        </c:spPr>
        <c:txPr>
          <a:bodyPr rot="5400000" spcFirstLastPara="1" vertOverflow="ellipsis" wrap="square" anchor="ctr" anchorCtr="1"/>
          <a:lstStyle/>
          <a:p>
            <a:pPr>
              <a:defRPr sz="1197" b="0" i="0" u="none" strike="noStrike" kern="1200" baseline="0">
                <a:solidFill>
                  <a:schemeClr val="bg2"/>
                </a:solidFill>
                <a:latin typeface="+mn-lt"/>
                <a:ea typeface="+mn-ea"/>
                <a:cs typeface="+mn-cs"/>
              </a:defRPr>
            </a:pPr>
            <a:endParaRPr lang="en-US"/>
          </a:p>
        </c:txPr>
        <c:crossAx val="2144425984"/>
        <c:crosses val="autoZero"/>
        <c:crossBetween val="between"/>
      </c:valAx>
      <c:spPr>
        <a:noFill/>
        <a:ln>
          <a:noFill/>
        </a:ln>
        <a:effectLst/>
      </c:spPr>
    </c:plotArea>
    <c:legend>
      <c:legendPos val="b"/>
      <c:layout>
        <c:manualLayout>
          <c:xMode val="edge"/>
          <c:yMode val="edge"/>
          <c:x val="0.0"/>
          <c:y val="0.813124451239132"/>
          <c:w val="1.0"/>
          <c:h val="0.18687554876086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441463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ppleinsider.com/articles/09/08/27/apples_app_store_annual_revenue_estimated_at_2_4b" TargetMode="External"/><Relationship Id="rId4" Type="http://schemas.openxmlformats.org/officeDocument/2006/relationships/hyperlink" Target="http://techcrunch.com/2008/12/02/apple-announces-top-10-iphone-app-downloads-of-2008/"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ws.yahoo.com/blogs/technology-blog/apple-approves-500-000th-app-care-160140999.html" TargetMode="External"/><Relationship Id="rId4" Type="http://schemas.openxmlformats.org/officeDocument/2006/relationships/hyperlink" Target="http://www.ibtimes.co.uk/apple-app-store-growing-by-over-1000-apps-per-day-1504801"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Smartphone</a:t>
            </a:r>
            <a:r>
              <a:rPr lang="en-US" baseline="0" dirty="0" smtClean="0"/>
              <a:t> are changing the way that people communicate, work and socialize. </a:t>
            </a:r>
          </a:p>
          <a:p>
            <a:pPr lvl="0">
              <a:spcBef>
                <a:spcPts val="0"/>
              </a:spcBef>
              <a:buNone/>
            </a:pPr>
            <a:endParaRPr dirty="0"/>
          </a:p>
        </p:txBody>
      </p:sp>
    </p:spTree>
    <p:extLst>
      <p:ext uri="{BB962C8B-B14F-4D97-AF65-F5344CB8AC3E}">
        <p14:creationId xmlns:p14="http://schemas.microsoft.com/office/powerpoint/2010/main" val="167938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en-US" dirty="0" smtClean="0"/>
              <a:t>We prefer</a:t>
            </a:r>
            <a:r>
              <a:rPr lang="en-US" baseline="0" dirty="0" smtClean="0"/>
              <a:t> to use sales rank as dependent variable over ‘number of consumer reviews’ used by other researchers because. </a:t>
            </a:r>
            <a:br>
              <a:rPr lang="en-US" baseline="0" dirty="0" smtClean="0"/>
            </a:br>
            <a:r>
              <a:rPr lang="en-US" baseline="0" dirty="0" smtClean="0"/>
              <a:t>	- Sales rank is direct indicator of sales.</a:t>
            </a:r>
            <a:br>
              <a:rPr lang="en-US" baseline="0" dirty="0" smtClean="0"/>
            </a:br>
            <a:r>
              <a:rPr lang="en-US" baseline="0" dirty="0" smtClean="0"/>
              <a:t>	- Large percentage of consumer reviews are not accompanied by textual review. They just contain star rating. Such reviews</a:t>
            </a:r>
            <a:r>
              <a:rPr lang="en-US" baseline="0" dirty="0"/>
              <a:t/>
            </a:r>
            <a:br>
              <a:rPr lang="en-US" baseline="0" dirty="0"/>
            </a:br>
            <a:r>
              <a:rPr lang="en-US" baseline="0" dirty="0" smtClean="0"/>
              <a:t>	  are not publicly displayed by the </a:t>
            </a:r>
            <a:r>
              <a:rPr lang="en-US" baseline="0" dirty="0" err="1" smtClean="0"/>
              <a:t>appstores</a:t>
            </a:r>
            <a:r>
              <a:rPr lang="en-US" baseline="0" dirty="0" smtClean="0"/>
              <a:t>.</a:t>
            </a:r>
            <a:br>
              <a:rPr lang="en-US" baseline="0" dirty="0" smtClean="0"/>
            </a:br>
            <a:endParaRPr lang="en-US" baseline="0" dirty="0" smtClean="0"/>
          </a:p>
          <a:p>
            <a:pPr marL="228600" lvl="0" indent="-228600">
              <a:spcBef>
                <a:spcPts val="0"/>
              </a:spcBef>
              <a:buAutoNum type="arabicPeriod"/>
            </a:pPr>
            <a:r>
              <a:rPr lang="en-US" baseline="0" dirty="0" smtClean="0"/>
              <a:t>Freemium strategy is a unique to </a:t>
            </a:r>
            <a:r>
              <a:rPr lang="en-US" baseline="0" dirty="0" err="1" smtClean="0"/>
              <a:t>appstores</a:t>
            </a:r>
            <a:r>
              <a:rPr lang="en-US" baseline="0" dirty="0" smtClean="0"/>
              <a:t>. Basic features of app are available for free, while more advanced features need to be purchased.</a:t>
            </a:r>
          </a:p>
          <a:p>
            <a:pPr marL="228600" lvl="0" indent="-228600">
              <a:spcBef>
                <a:spcPts val="0"/>
              </a:spcBef>
              <a:buAutoNum type="arabicPeriod"/>
            </a:pPr>
            <a:endParaRPr lang="en-US" baseline="0" dirty="0" smtClean="0"/>
          </a:p>
          <a:p>
            <a:pPr marL="228600" lvl="0" indent="-228600">
              <a:spcBef>
                <a:spcPts val="0"/>
              </a:spcBef>
              <a:buAutoNum type="arabicPeriod"/>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smtClean="0"/>
              <a:t>External sources of information affect purchase decisions: </a:t>
            </a:r>
            <a:r>
              <a:rPr lang="en-US" dirty="0" smtClean="0"/>
              <a:t>Moe (2003) showed that </a:t>
            </a:r>
            <a:r>
              <a:rPr lang="en-US" i="1" dirty="0" smtClean="0"/>
              <a:t>directed searches</a:t>
            </a:r>
            <a:r>
              <a:rPr lang="en-US" dirty="0" smtClean="0"/>
              <a:t> of exact product names affect online consumer purchases.</a:t>
            </a:r>
            <a:endParaRPr lang="en" b="1" i="1" dirty="0" smtClean="0"/>
          </a:p>
          <a:p>
            <a:pPr marL="228600" lvl="0" indent="-228600">
              <a:spcBef>
                <a:spcPts val="0"/>
              </a:spcBef>
              <a:buAutoNum type="arabicPeriod"/>
            </a:pPr>
            <a:endParaRPr lang="en-US" baseline="0" dirty="0" smtClean="0"/>
          </a:p>
        </p:txBody>
      </p:sp>
    </p:spTree>
    <p:extLst>
      <p:ext uri="{BB962C8B-B14F-4D97-AF65-F5344CB8AC3E}">
        <p14:creationId xmlns:p14="http://schemas.microsoft.com/office/powerpoint/2010/main" val="1930837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en-US" dirty="0" smtClean="0"/>
              <a:t>Keepa.com : Third</a:t>
            </a:r>
            <a:r>
              <a:rPr lang="en-US" baseline="0" dirty="0" smtClean="0"/>
              <a:t> party price tracker service for products sold on Amazon</a:t>
            </a:r>
            <a:r>
              <a:rPr lang="en-US" baseline="0" dirty="0"/>
              <a:t/>
            </a:r>
            <a:br>
              <a:rPr lang="en-US" baseline="0" dirty="0"/>
            </a:br>
            <a:endParaRPr lang="en-US" baseline="0" dirty="0" smtClean="0"/>
          </a:p>
          <a:p>
            <a:pPr marL="228600" lvl="0" indent="-228600">
              <a:spcBef>
                <a:spcPts val="0"/>
              </a:spcBef>
              <a:buAutoNum type="arabicPeriod"/>
            </a:pPr>
            <a:r>
              <a:rPr lang="en-US" baseline="0" dirty="0" smtClean="0"/>
              <a:t>@AmazonAppstore is official Twitter channel of Amazon Appstore. Every morning Free App of Day was tweeted.</a:t>
            </a:r>
            <a:br>
              <a:rPr lang="en-US" baseline="0" dirty="0" smtClean="0"/>
            </a:br>
            <a:endParaRPr lang="en-US" baseline="0" dirty="0" smtClean="0"/>
          </a:p>
          <a:p>
            <a:pPr marL="228600" lvl="0" indent="-228600">
              <a:spcBef>
                <a:spcPts val="0"/>
              </a:spcBef>
              <a:buAutoNum type="arabicPeriod"/>
            </a:pPr>
            <a:r>
              <a:rPr lang="en-US" baseline="0" dirty="0" smtClean="0"/>
              <a:t>Combined automated and manual matching. Zero false positives.</a:t>
            </a:r>
            <a:br>
              <a:rPr lang="en-US" baseline="0" dirty="0" smtClean="0"/>
            </a:br>
            <a:endParaRPr lang="en-US" baseline="0" dirty="0" smtClean="0"/>
          </a:p>
          <a:p>
            <a:pPr marL="228600" lvl="0" indent="-228600">
              <a:spcBef>
                <a:spcPts val="0"/>
              </a:spcBef>
              <a:buAutoNum type="arabicPeriod"/>
            </a:pPr>
            <a:r>
              <a:rPr lang="en-US" baseline="0" dirty="0" smtClean="0"/>
              <a:t>*Important* : Google does not provide overall sales rank due to sheer number of apps, unlike Amazon. They only provide sales rank within app category (</a:t>
            </a:r>
            <a:r>
              <a:rPr lang="en-US" baseline="0" dirty="0" err="1" smtClean="0"/>
              <a:t>eg</a:t>
            </a:r>
            <a:r>
              <a:rPr lang="en-US" baseline="0" dirty="0" smtClean="0"/>
              <a:t>. Games)</a:t>
            </a:r>
          </a:p>
        </p:txBody>
      </p:sp>
    </p:spTree>
    <p:extLst>
      <p:ext uri="{BB962C8B-B14F-4D97-AF65-F5344CB8AC3E}">
        <p14:creationId xmlns:p14="http://schemas.microsoft.com/office/powerpoint/2010/main" val="961918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1. Rank categories were formed</a:t>
            </a:r>
            <a:r>
              <a:rPr lang="en-US" baseline="0" dirty="0" smtClean="0"/>
              <a:t> this way. Avg. sales rank pre-promotion for Promoted apps (treatment) calculated and divided into 3 categories. Control apps put into these categories using their avg. sales rank over entire duration of study.</a:t>
            </a:r>
            <a:br>
              <a:rPr lang="en-US" baseline="0" dirty="0" smtClean="0"/>
            </a:br>
            <a:r>
              <a:rPr lang="en-US" baseline="0" dirty="0" smtClean="0"/>
              <a:t/>
            </a:r>
            <a:br>
              <a:rPr lang="en-US" baseline="0" dirty="0" smtClean="0"/>
            </a:br>
            <a:r>
              <a:rPr lang="en-US" baseline="0" dirty="0" smtClean="0"/>
              <a:t>2. Somewhat surprising result, bottom third (bad apps) benefit the most. This is also evident from the reviews plot, they get the biggest bump in reviews.</a:t>
            </a:r>
            <a:endParaRPr dirty="0"/>
          </a:p>
        </p:txBody>
      </p:sp>
    </p:spTree>
    <p:extLst>
      <p:ext uri="{BB962C8B-B14F-4D97-AF65-F5344CB8AC3E}">
        <p14:creationId xmlns:p14="http://schemas.microsoft.com/office/powerpoint/2010/main" val="158777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1. Rank categories were formed</a:t>
            </a:r>
            <a:r>
              <a:rPr lang="en-US" baseline="0" dirty="0" smtClean="0"/>
              <a:t> this way. Avg. sales rank pre-promotion for Promoted apps (treatment) calculated and divided into 3 categories. Control apps put into these categories using their avg. sales rank over entire duration of study.</a:t>
            </a:r>
            <a:br>
              <a:rPr lang="en-US" baseline="0" dirty="0" smtClean="0"/>
            </a:br>
            <a:r>
              <a:rPr lang="en-US" baseline="0" dirty="0" smtClean="0"/>
              <a:t/>
            </a:r>
            <a:br>
              <a:rPr lang="en-US" baseline="0" dirty="0" smtClean="0"/>
            </a:br>
            <a:r>
              <a:rPr lang="en-US" baseline="0" dirty="0" smtClean="0"/>
              <a:t>2. Somewhat surprising result, bottom third (bad apps) benefit the most. This is also evident from the reviews plot, they get the biggest bump in reviews.</a:t>
            </a:r>
            <a:endParaRPr dirty="0"/>
          </a:p>
        </p:txBody>
      </p:sp>
    </p:spTree>
    <p:extLst>
      <p:ext uri="{BB962C8B-B14F-4D97-AF65-F5344CB8AC3E}">
        <p14:creationId xmlns:p14="http://schemas.microsoft.com/office/powerpoint/2010/main" val="149247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1. Rank categories were formed</a:t>
            </a:r>
            <a:r>
              <a:rPr lang="en-US" baseline="0" dirty="0" smtClean="0"/>
              <a:t> this way. Avg. sales rank pre-promotion for Promoted apps (treatment) calculated and divided into 3 categories. Control apps put into these categories using their avg. sales rank over entire duration of study.</a:t>
            </a:r>
            <a:br>
              <a:rPr lang="en-US" baseline="0" dirty="0" smtClean="0"/>
            </a:br>
            <a:r>
              <a:rPr lang="en-US" baseline="0" dirty="0" smtClean="0"/>
              <a:t/>
            </a:r>
            <a:br>
              <a:rPr lang="en-US" baseline="0" dirty="0" smtClean="0"/>
            </a:br>
            <a:r>
              <a:rPr lang="en-US" baseline="0" dirty="0" smtClean="0"/>
              <a:t>2. Somewhat surprising result, bottom third (bad apps) benefit the most. This is also evident from the reviews plot, they get the biggest bump in reviews.</a:t>
            </a:r>
            <a:endParaRPr dirty="0"/>
          </a:p>
        </p:txBody>
      </p:sp>
    </p:spTree>
    <p:extLst>
      <p:ext uri="{BB962C8B-B14F-4D97-AF65-F5344CB8AC3E}">
        <p14:creationId xmlns:p14="http://schemas.microsoft.com/office/powerpoint/2010/main" val="439571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 We use 7-day intervals instead of 30-day intervals</a:t>
            </a:r>
            <a:r>
              <a:rPr lang="en-US" baseline="0" dirty="0" smtClean="0"/>
              <a:t> because the effect is extremely short-lived, difficult to notice on 30-day intervals.</a:t>
            </a:r>
            <a:br>
              <a:rPr lang="en-US" baseline="0" dirty="0" smtClean="0"/>
            </a:br>
            <a:r>
              <a:rPr lang="en-US" baseline="0" dirty="0" smtClean="0"/>
              <a:t/>
            </a:r>
            <a:br>
              <a:rPr lang="en-US" baseline="0" dirty="0" smtClean="0"/>
            </a:br>
            <a:r>
              <a:rPr lang="en-US" baseline="0" dirty="0" smtClean="0"/>
              <a:t>2. There are no control apps on Google side, hence the increasing trend in the plot. Also, why we can only ‘identify’ the effect as correlation. Cannot show causation (although the fact that every promoted app improves its sales on Google Playstore precisely in the week of its promotion on Amazon in a damning evidence of cross-market spillover effect )</a:t>
            </a:r>
            <a:endParaRPr lang="en-US" dirty="0"/>
          </a:p>
        </p:txBody>
      </p:sp>
    </p:spTree>
    <p:extLst>
      <p:ext uri="{BB962C8B-B14F-4D97-AF65-F5344CB8AC3E}">
        <p14:creationId xmlns:p14="http://schemas.microsoft.com/office/powerpoint/2010/main" val="2073028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1. We use 7-day intervals instead of 30-day intervals</a:t>
            </a:r>
            <a:r>
              <a:rPr lang="en-US" baseline="0" dirty="0" smtClean="0"/>
              <a:t> because the effect is extremely short-lived, difficult to notice on 30-day intervals.</a:t>
            </a:r>
            <a:br>
              <a:rPr lang="en-US" baseline="0" dirty="0" smtClean="0"/>
            </a:br>
            <a:r>
              <a:rPr lang="en-US" baseline="0" dirty="0" smtClean="0"/>
              <a:t/>
            </a:r>
            <a:br>
              <a:rPr lang="en-US" baseline="0" dirty="0" smtClean="0"/>
            </a:br>
            <a:r>
              <a:rPr lang="en-US" baseline="0" dirty="0" smtClean="0"/>
              <a:t>2. There are no control apps on Google side, hence the increasing trend in the plot. Also, why we can only ‘identify’ the effect as correlation. Cannot show causation (although the fact that every promoted app improves its sales on Google Playstore precisely in the week of its promotion on Amazon in a damning evidence of cross-market spillover effect )</a:t>
            </a:r>
            <a:endParaRPr lang="en-US" dirty="0"/>
          </a:p>
        </p:txBody>
      </p:sp>
    </p:spTree>
    <p:extLst>
      <p:ext uri="{BB962C8B-B14F-4D97-AF65-F5344CB8AC3E}">
        <p14:creationId xmlns:p14="http://schemas.microsoft.com/office/powerpoint/2010/main" val="1854892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Google </a:t>
            </a:r>
            <a:r>
              <a:rPr lang="mr-IN" dirty="0" smtClean="0"/>
              <a:t>–</a:t>
            </a:r>
            <a:r>
              <a:rPr lang="en-US" dirty="0" smtClean="0"/>
              <a:t> 2.8 mil</a:t>
            </a:r>
          </a:p>
          <a:p>
            <a:r>
              <a:rPr lang="en-US" dirty="0" smtClean="0"/>
              <a:t>Apple</a:t>
            </a:r>
            <a:r>
              <a:rPr lang="en-US" baseline="0" dirty="0" smtClean="0"/>
              <a:t> </a:t>
            </a:r>
            <a:r>
              <a:rPr lang="mr-IN" baseline="0" dirty="0" smtClean="0"/>
              <a:t>–</a:t>
            </a:r>
            <a:r>
              <a:rPr lang="en-US" baseline="0" dirty="0" smtClean="0"/>
              <a:t> 2.2 mil</a:t>
            </a:r>
          </a:p>
          <a:p>
            <a:r>
              <a:rPr lang="en-US" baseline="0" dirty="0" smtClean="0"/>
              <a:t>Windows </a:t>
            </a:r>
            <a:r>
              <a:rPr lang="mr-IN" baseline="0" dirty="0" smtClean="0"/>
              <a:t>–</a:t>
            </a:r>
            <a:r>
              <a:rPr lang="en-US" baseline="0" dirty="0" smtClean="0"/>
              <a:t> 700k</a:t>
            </a:r>
          </a:p>
          <a:p>
            <a:r>
              <a:rPr lang="en-US" baseline="0" dirty="0" smtClean="0"/>
              <a:t>Amazon - 600k</a:t>
            </a:r>
          </a:p>
          <a:p>
            <a:r>
              <a:rPr lang="en-US" baseline="0" dirty="0" smtClean="0"/>
              <a:t>BBB </a:t>
            </a:r>
            <a:r>
              <a:rPr lang="mr-IN" baseline="0" dirty="0" smtClean="0"/>
              <a:t>–</a:t>
            </a:r>
            <a:r>
              <a:rPr lang="en-US" baseline="0" dirty="0" smtClean="0"/>
              <a:t> 200k</a:t>
            </a:r>
            <a:br>
              <a:rPr lang="en-US" baseline="0" dirty="0" smtClean="0"/>
            </a:br>
            <a:r>
              <a:rPr lang="en-US" baseline="0" dirty="0" smtClean="0"/>
              <a:t/>
            </a:r>
            <a:br>
              <a:rPr lang="en-US" baseline="0" dirty="0" smtClean="0"/>
            </a:br>
            <a:r>
              <a:rPr lang="en-US" baseline="0" dirty="0" smtClean="0"/>
              <a:t>Amazon is 3</a:t>
            </a:r>
            <a:r>
              <a:rPr lang="en-US" baseline="30000" dirty="0" smtClean="0"/>
              <a:t>rd</a:t>
            </a:r>
            <a:r>
              <a:rPr lang="en-US" baseline="0" dirty="0" smtClean="0"/>
              <a:t> party Android </a:t>
            </a:r>
            <a:r>
              <a:rPr lang="en-US" baseline="0" dirty="0" err="1" smtClean="0"/>
              <a:t>appstore</a:t>
            </a:r>
            <a:r>
              <a:rPr lang="en-US" baseline="0" dirty="0" smtClean="0"/>
              <a:t>. Every android smartphone can install apps from either Google Playstore or the Amazon Appstore.</a:t>
            </a:r>
            <a:br>
              <a:rPr lang="en-US" baseline="0" dirty="0" smtClean="0"/>
            </a:br>
            <a:r>
              <a:rPr lang="en-US" baseline="0" dirty="0" smtClean="0"/>
              <a:t/>
            </a:r>
            <a:br>
              <a:rPr lang="en-US" baseline="0" dirty="0" smtClean="0"/>
            </a:br>
            <a:r>
              <a:rPr lang="en-US" baseline="0" dirty="0" smtClean="0"/>
              <a:t>- Extremely high competition to be visible on Google Playstore (primary </a:t>
            </a:r>
            <a:r>
              <a:rPr lang="en-US" baseline="0" dirty="0" err="1" smtClean="0"/>
              <a:t>appstore</a:t>
            </a:r>
            <a:r>
              <a:rPr lang="en-US" baseline="0" dirty="0" smtClean="0"/>
              <a:t> of android)</a:t>
            </a:r>
            <a:br>
              <a:rPr lang="en-US" baseline="0" dirty="0" smtClean="0"/>
            </a:br>
            <a:r>
              <a:rPr lang="en-US" baseline="0" dirty="0" smtClean="0"/>
              <a:t/>
            </a:r>
            <a:br>
              <a:rPr lang="en-US" baseline="0" dirty="0" smtClean="0"/>
            </a:br>
            <a:r>
              <a:rPr lang="en-US" baseline="0" dirty="0" smtClean="0"/>
              <a:t>- Low competition for high visibility on Amazon Appstore, but not many android users use this market.</a:t>
            </a:r>
            <a:br>
              <a:rPr lang="en-US" baseline="0" dirty="0" smtClean="0"/>
            </a:br>
            <a:endParaRPr lang="en-US" baseline="0" dirty="0" smtClean="0"/>
          </a:p>
          <a:p>
            <a:r>
              <a:rPr lang="en-US" baseline="0" dirty="0" smtClean="0"/>
              <a:t>- App developers have to make a decision on where to publish their apps.</a:t>
            </a:r>
            <a:br>
              <a:rPr lang="en-US" baseline="0" dirty="0" smtClean="0"/>
            </a:br>
            <a:endParaRPr lang="en-US" baseline="0" dirty="0" smtClean="0"/>
          </a:p>
        </p:txBody>
      </p:sp>
    </p:spTree>
    <p:extLst>
      <p:ext uri="{BB962C8B-B14F-4D97-AF65-F5344CB8AC3E}">
        <p14:creationId xmlns:p14="http://schemas.microsoft.com/office/powerpoint/2010/main" val="207317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lvl="0" indent="-304800">
              <a:buSzPct val="66666"/>
              <a:buChar char="❏"/>
            </a:pPr>
            <a:r>
              <a:rPr lang="en-US" dirty="0" smtClean="0"/>
              <a:t>Dependent variable in the equation below can be sales rank, number of reviews or star rating.</a:t>
            </a:r>
          </a:p>
          <a:p>
            <a:pPr marL="457200" lvl="0" indent="-304800">
              <a:buSzPct val="66666"/>
              <a:buChar char="❏"/>
            </a:pPr>
            <a:r>
              <a:rPr lang="en-US" dirty="0" smtClean="0"/>
              <a:t>All time-variant variables are centered around the app-mean to prevent heterogeneity bias.</a:t>
            </a:r>
          </a:p>
          <a:p>
            <a:pPr marL="457200" lvl="0" indent="-304800">
              <a:buSzPct val="66666"/>
              <a:buChar char="❏"/>
            </a:pPr>
            <a:r>
              <a:rPr lang="en-US" dirty="0" smtClean="0"/>
              <a:t>After is a dichotomous variable to differentiate between pre- and post-promotion epochs.</a:t>
            </a:r>
          </a:p>
          <a:p>
            <a:pPr marL="457200" lvl="0" indent="-304800">
              <a:buSzPct val="66666"/>
              <a:buChar char="❏"/>
            </a:pPr>
            <a:r>
              <a:rPr lang="en-US" dirty="0" smtClean="0"/>
              <a:t>Higher degrees of the Post variable allow us to model non-linear post-promotion trajectory. </a:t>
            </a:r>
            <a:endParaRPr lang="en-US" dirty="0"/>
          </a:p>
        </p:txBody>
      </p:sp>
    </p:spTree>
    <p:extLst>
      <p:ext uri="{BB962C8B-B14F-4D97-AF65-F5344CB8AC3E}">
        <p14:creationId xmlns:p14="http://schemas.microsoft.com/office/powerpoint/2010/main" val="15493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93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832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Change title.</a:t>
            </a:r>
            <a:endParaRPr lang="en-US" dirty="0"/>
          </a:p>
        </p:txBody>
      </p:sp>
    </p:spTree>
    <p:extLst>
      <p:ext uri="{BB962C8B-B14F-4D97-AF65-F5344CB8AC3E}">
        <p14:creationId xmlns:p14="http://schemas.microsoft.com/office/powerpoint/2010/main" val="79163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Change title.</a:t>
            </a:r>
            <a:endParaRPr lang="en-US" dirty="0"/>
          </a:p>
        </p:txBody>
      </p:sp>
    </p:spTree>
    <p:extLst>
      <p:ext uri="{BB962C8B-B14F-4D97-AF65-F5344CB8AC3E}">
        <p14:creationId xmlns:p14="http://schemas.microsoft.com/office/powerpoint/2010/main" val="20000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spcBef>
                <a:spcPts val="0"/>
              </a:spcBef>
              <a:buNone/>
            </a:pPr>
            <a:endParaRPr lang="en-US" baseline="0" dirty="0" smtClean="0"/>
          </a:p>
          <a:p>
            <a:pPr lvl="0">
              <a:spcBef>
                <a:spcPts val="0"/>
              </a:spcBef>
              <a:buNone/>
            </a:pPr>
            <a:r>
              <a:rPr lang="en-US" baseline="0" dirty="0" smtClean="0"/>
              <a:t>2. Apple </a:t>
            </a:r>
            <a:r>
              <a:rPr lang="en-US" baseline="0" dirty="0" err="1" smtClean="0"/>
              <a:t>Kickstarted</a:t>
            </a:r>
            <a:r>
              <a:rPr lang="en-US" baseline="0" dirty="0" smtClean="0"/>
              <a:t> the economy in 2008 after the launch of iPhone. 65,000 apps added to the store in less than 1 year. </a:t>
            </a:r>
            <a:endParaRPr lang="en-US" sz="1100" b="0" i="0" kern="1200" baseline="0" dirty="0" smtClean="0">
              <a:solidFill>
                <a:schemeClr val="tx1"/>
              </a:solidFill>
              <a:effectLst/>
              <a:latin typeface="+mn-lt"/>
              <a:ea typeface="+mn-ea"/>
              <a:cs typeface="+mn-cs"/>
            </a:endParaRP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3. </a:t>
            </a:r>
            <a:r>
              <a:rPr lang="en-US" sz="1100" b="0" i="0" kern="1200" dirty="0" smtClean="0">
                <a:solidFill>
                  <a:schemeClr val="tx1"/>
                </a:solidFill>
                <a:effectLst/>
                <a:latin typeface="+mn-lt"/>
                <a:ea typeface="+mn-ea"/>
                <a:cs typeface="+mn-cs"/>
              </a:rPr>
              <a:t>When the App Store opened in 2008, many internet companies took a wait-and-see approach. Google, Facebook, Amazon, and Pandora all released basic apps, but that left a lot of room for independent development. iPhone owners were hungry in those days for the new experiences enabled by their phones, </a:t>
            </a:r>
            <a:r>
              <a:rPr lang="en-US" sz="1100" b="0" i="0" u="none" strike="noStrike" kern="1200" dirty="0" smtClean="0">
                <a:solidFill>
                  <a:schemeClr val="tx1"/>
                </a:solidFill>
                <a:effectLst/>
                <a:latin typeface="+mn-lt"/>
                <a:ea typeface="+mn-ea"/>
                <a:cs typeface="+mn-cs"/>
                <a:hlinkClick r:id="rId3"/>
              </a:rPr>
              <a:t>downloading more than 10 apps a month</a:t>
            </a:r>
            <a:r>
              <a:rPr lang="en-US" sz="1100" b="0" i="0" kern="1200" dirty="0" smtClean="0">
                <a:solidFill>
                  <a:schemeClr val="tx1"/>
                </a:solidFill>
                <a:effectLst/>
                <a:latin typeface="+mn-lt"/>
                <a:ea typeface="+mn-ea"/>
                <a:cs typeface="+mn-cs"/>
              </a:rPr>
              <a:t>,</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4. But </a:t>
            </a:r>
            <a:r>
              <a:rPr lang="en-US" sz="1100" b="0" i="0" u="none" strike="noStrike" kern="1200" dirty="0" smtClean="0">
                <a:solidFill>
                  <a:schemeClr val="tx1"/>
                </a:solidFill>
                <a:effectLst/>
                <a:latin typeface="+mn-lt"/>
                <a:ea typeface="+mn-ea"/>
                <a:cs typeface="+mn-cs"/>
                <a:hlinkClick r:id="rId4"/>
              </a:rPr>
              <a:t>quirky independent apps dominated the inaugural list</a:t>
            </a:r>
            <a:r>
              <a:rPr lang="en-US" sz="1100" b="0" i="0" kern="1200" dirty="0" smtClean="0">
                <a:solidFill>
                  <a:schemeClr val="tx1"/>
                </a:solidFill>
                <a:effectLst/>
                <a:latin typeface="+mn-lt"/>
                <a:ea typeface="+mn-ea"/>
                <a:cs typeface="+mn-cs"/>
              </a:rPr>
              <a:t> of the year’s most downloaded software: the top seller was a virtual koi pond; the list also included an app that simulated drinking a beer. There was also a booming market for basic utilities: top sellers included a level tool, a spell checker, and a voice recorder.</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5. Many of the independent developer apps became native features of the operating</a:t>
            </a:r>
            <a:r>
              <a:rPr lang="en-US" sz="1100" b="0" i="0" kern="1200" baseline="0" dirty="0" smtClean="0">
                <a:solidFill>
                  <a:schemeClr val="tx1"/>
                </a:solidFill>
                <a:effectLst/>
                <a:latin typeface="+mn-lt"/>
                <a:ea typeface="+mn-ea"/>
                <a:cs typeface="+mn-cs"/>
              </a:rPr>
              <a:t> systems. For </a:t>
            </a:r>
            <a:r>
              <a:rPr lang="en-US" sz="1100" b="0" i="0" kern="1200" baseline="0" dirty="0" err="1" smtClean="0">
                <a:solidFill>
                  <a:schemeClr val="tx1"/>
                </a:solidFill>
                <a:effectLst/>
                <a:latin typeface="+mn-lt"/>
                <a:ea typeface="+mn-ea"/>
                <a:cs typeface="+mn-cs"/>
              </a:rPr>
              <a:t>eg</a:t>
            </a:r>
            <a:r>
              <a:rPr lang="en-US" sz="1100" b="0" i="0" kern="1200" baseline="0" dirty="0" smtClean="0">
                <a:solidFill>
                  <a:schemeClr val="tx1"/>
                </a:solidFill>
                <a:effectLst/>
                <a:latin typeface="+mn-lt"/>
                <a:ea typeface="+mn-ea"/>
                <a:cs typeface="+mn-cs"/>
              </a:rPr>
              <a:t>. Crop feature, Torch using the flash. </a:t>
            </a:r>
            <a:endParaRPr lang="en-US" dirty="0" smtClean="0"/>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5. But the range of opportunities in consumer software has narrowed dramatically — to a couple of swim lanes</a:t>
            </a:r>
            <a:r>
              <a:rPr lang="en-US" dirty="0" smtClean="0"/>
              <a:t/>
            </a:r>
            <a:br>
              <a:rPr lang="en-US" dirty="0" smtClean="0"/>
            </a:br>
            <a:endParaRPr lang="en-US" sz="11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Tree>
    <p:extLst>
      <p:ext uri="{BB962C8B-B14F-4D97-AF65-F5344CB8AC3E}">
        <p14:creationId xmlns:p14="http://schemas.microsoft.com/office/powerpoint/2010/main" val="124654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mn-lt"/>
                <a:ea typeface="+mn-ea"/>
                <a:cs typeface="+mn-cs"/>
              </a:rPr>
              <a:t>Average person spends 80 percent of their time on mobile devices using only three apps.</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"After a while, the saturation of apps catches up to the user growth," says Ryan Sarver, a venture capitalist at </a:t>
            </a:r>
            <a:r>
              <a:rPr lang="en-US" sz="1100" b="0" i="0" kern="1200" dirty="0" err="1" smtClean="0">
                <a:solidFill>
                  <a:schemeClr val="tx1"/>
                </a:solidFill>
                <a:effectLst/>
                <a:latin typeface="+mn-lt"/>
                <a:ea typeface="+mn-ea"/>
                <a:cs typeface="+mn-cs"/>
              </a:rPr>
              <a:t>Redpoint</a:t>
            </a:r>
            <a:r>
              <a:rPr lang="en-US" sz="1100" b="0" i="0" kern="1200" dirty="0" smtClean="0">
                <a:solidFill>
                  <a:schemeClr val="tx1"/>
                </a:solidFill>
                <a:effectLst/>
                <a:latin typeface="+mn-lt"/>
                <a:ea typeface="+mn-ea"/>
                <a:cs typeface="+mn-cs"/>
              </a:rPr>
              <a:t> Ventures. "And people are no longer searching — they’ve got the apps that they need."</a:t>
            </a:r>
          </a:p>
          <a:p>
            <a:endParaRPr lang="en-US" sz="1100" b="0" i="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In 2011, 63 percent of apps were </a:t>
            </a:r>
            <a:r>
              <a:rPr lang="en-US" sz="1100" b="0" i="0" u="none" strike="noStrike" kern="1200" dirty="0" smtClean="0">
                <a:solidFill>
                  <a:schemeClr val="tx1"/>
                </a:solidFill>
                <a:effectLst/>
                <a:latin typeface="+mn-lt"/>
                <a:ea typeface="+mn-ea"/>
                <a:cs typeface="+mn-cs"/>
                <a:hlinkClick r:id="rId3"/>
              </a:rPr>
              <a:t>paid downloads</a:t>
            </a:r>
            <a:r>
              <a:rPr lang="en-US" sz="1100" b="0" i="0" kern="1200" dirty="0" smtClean="0">
                <a:solidFill>
                  <a:schemeClr val="tx1"/>
                </a:solidFill>
                <a:effectLst/>
                <a:latin typeface="+mn-lt"/>
                <a:ea typeface="+mn-ea"/>
                <a:cs typeface="+mn-cs"/>
              </a:rPr>
              <a:t>, selling for an average of $3.64 apiece. By last year, a mere 27 percent of downloads were paid, and </a:t>
            </a:r>
            <a:r>
              <a:rPr lang="en-US" sz="1100" b="0" i="0" u="none" strike="noStrike" kern="1200" dirty="0" smtClean="0">
                <a:solidFill>
                  <a:schemeClr val="tx1"/>
                </a:solidFill>
                <a:effectLst/>
                <a:latin typeface="+mn-lt"/>
                <a:ea typeface="+mn-ea"/>
                <a:cs typeface="+mn-cs"/>
                <a:hlinkClick r:id="rId4"/>
              </a:rPr>
              <a:t>the average price had fallen to $1.27</a:t>
            </a:r>
            <a:r>
              <a:rPr lang="en-US" sz="1100" b="0" i="0" kern="1200" dirty="0" smtClean="0">
                <a:solidFill>
                  <a:schemeClr val="tx1"/>
                </a:solidFill>
                <a:effectLst/>
                <a:latin typeface="+mn-lt"/>
                <a:ea typeface="+mn-ea"/>
                <a:cs typeface="+mn-cs"/>
              </a:rPr>
              <a:t>. Today, profiting from the App Store most often requires a mix of in-app purchases, subscriptions, and advertising.</a:t>
            </a:r>
            <a:endParaRPr lang="en-US" dirty="0" smtClean="0"/>
          </a:p>
          <a:p>
            <a:endParaRPr lang="en-US" dirty="0" smtClean="0"/>
          </a:p>
          <a:p>
            <a:r>
              <a:rPr lang="en-US" dirty="0" smtClean="0"/>
              <a:t>Arnold Schwarzenegger’s $5 million </a:t>
            </a:r>
            <a:r>
              <a:rPr lang="en-US" dirty="0" err="1" smtClean="0"/>
              <a:t>SuperBowl</a:t>
            </a:r>
            <a:r>
              <a:rPr lang="en-US" dirty="0" smtClean="0"/>
              <a:t> add for the game “Mobile</a:t>
            </a:r>
            <a:r>
              <a:rPr lang="en-US" baseline="0" dirty="0" smtClean="0"/>
              <a:t> Strike” !!</a:t>
            </a:r>
            <a:endParaRPr lang="en-US" dirty="0"/>
          </a:p>
        </p:txBody>
      </p:sp>
    </p:spTree>
    <p:extLst>
      <p:ext uri="{BB962C8B-B14F-4D97-AF65-F5344CB8AC3E}">
        <p14:creationId xmlns:p14="http://schemas.microsoft.com/office/powerpoint/2010/main" val="100409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830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Network</a:t>
            </a:r>
            <a:r>
              <a:rPr lang="en-US" baseline="0" dirty="0" smtClean="0"/>
              <a:t> effect: Free apps -&gt; More customers -&gt; Attracts more developers -&gt; More apps -&gt; More customers -&gt; </a:t>
            </a:r>
            <a:r>
              <a:rPr lang="mr-IN" baseline="0" dirty="0" smtClean="0"/>
              <a:t>…</a:t>
            </a:r>
            <a:r>
              <a:rPr lang="en-US" baseline="0" dirty="0" smtClean="0"/>
              <a:t/>
            </a:r>
            <a:br>
              <a:rPr lang="en-US" baseline="0" dirty="0" smtClean="0"/>
            </a:br>
            <a:r>
              <a:rPr lang="en-US" baseline="0" dirty="0" smtClean="0"/>
              <a:t/>
            </a:r>
            <a:br>
              <a:rPr lang="en-US" baseline="0" dirty="0" smtClean="0"/>
            </a:br>
            <a:r>
              <a:rPr lang="en-US" baseline="0" dirty="0" smtClean="0"/>
              <a:t>Amazon benefits tremendously from the network effect of promotion. Amazon loses relatively very small revenue.</a:t>
            </a:r>
            <a:br>
              <a:rPr lang="en-US" baseline="0" dirty="0" smtClean="0"/>
            </a:br>
            <a:r>
              <a:rPr lang="en-US" baseline="0" dirty="0" smtClean="0"/>
              <a:t/>
            </a:r>
            <a:br>
              <a:rPr lang="en-US" baseline="0" dirty="0" smtClean="0"/>
            </a:br>
            <a:r>
              <a:rPr lang="en-US" baseline="0" dirty="0" smtClean="0"/>
              <a:t>Developers benefit from the exposure, but get zero revenue during promotion. They trust that increased exposure post promotion can offset lost revenue.</a:t>
            </a: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endParaRPr lang="en-US" dirty="0" smtClean="0"/>
          </a:p>
          <a:p>
            <a:pPr lvl="0">
              <a:spcBef>
                <a:spcPts val="0"/>
              </a:spcBef>
              <a:buNone/>
            </a:pPr>
            <a:r>
              <a:rPr lang="en-US" dirty="0" smtClean="0"/>
              <a:t>Anecdotal</a:t>
            </a:r>
            <a:r>
              <a:rPr lang="en-US" baseline="0" dirty="0" smtClean="0"/>
              <a:t> evidence : </a:t>
            </a:r>
          </a:p>
          <a:p>
            <a:pPr lvl="0">
              <a:spcBef>
                <a:spcPts val="0"/>
              </a:spcBef>
              <a:buNone/>
            </a:pPr>
            <a:endParaRPr lang="en-US" baseline="0" dirty="0" smtClean="0"/>
          </a:p>
          <a:p>
            <a:pPr marL="457200" lvl="0" indent="-304800" rtl="0">
              <a:spcBef>
                <a:spcPts val="0"/>
              </a:spcBef>
              <a:buSzPct val="66666"/>
              <a:buChar char="❏"/>
            </a:pPr>
            <a:r>
              <a:rPr lang="en" dirty="0" smtClean="0"/>
              <a:t>Developers of strategy game, Starlink, reported an 8,000% increase in downloads.</a:t>
            </a:r>
          </a:p>
          <a:p>
            <a:pPr marL="457200" lvl="0" indent="-304800" rtl="0">
              <a:spcBef>
                <a:spcPts val="0"/>
              </a:spcBef>
              <a:buSzPct val="66666"/>
              <a:buChar char="❏"/>
            </a:pPr>
            <a:r>
              <a:rPr lang="en" dirty="0" smtClean="0"/>
              <a:t>Developers of podcast app, Pocket Caster, reported no increase in downloads post-promotion, but significantly lower star ratings.</a:t>
            </a:r>
          </a:p>
          <a:p>
            <a:pPr lvl="0">
              <a:spcBef>
                <a:spcPts val="0"/>
              </a:spcBef>
              <a:buNone/>
            </a:pPr>
            <a:endParaRPr dirty="0"/>
          </a:p>
        </p:txBody>
      </p:sp>
    </p:spTree>
    <p:extLst>
      <p:ext uri="{BB962C8B-B14F-4D97-AF65-F5344CB8AC3E}">
        <p14:creationId xmlns:p14="http://schemas.microsoft.com/office/powerpoint/2010/main" val="40181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4235850"/>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4211002"/>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362666"/>
            <a:ext cx="7136667" cy="203194"/>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5292001"/>
            <a:ext cx="7136667" cy="203194"/>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2335685"/>
            <a:ext cx="7136700" cy="13632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3800052"/>
            <a:ext cx="48705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6727600"/>
            <a:ext cx="9144000" cy="130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739800"/>
            <a:ext cx="8520600" cy="20511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3994200"/>
            <a:ext cx="8520600" cy="14289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3429200"/>
            <a:ext cx="9144000" cy="34287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1086400"/>
            <a:ext cx="8571300" cy="12561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6727600"/>
            <a:ext cx="9144000" cy="130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593366"/>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688433"/>
            <a:ext cx="8520600" cy="4403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593366"/>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688233"/>
            <a:ext cx="3999900" cy="4403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688233"/>
            <a:ext cx="3999900" cy="4403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593366"/>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701800"/>
            <a:ext cx="5613600" cy="54543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68580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386233"/>
            <a:ext cx="4045200" cy="2234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36358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5640966"/>
            <a:ext cx="5998800" cy="7983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9432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688433"/>
            <a:ext cx="8520600" cy="4403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jpeg"/><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emf"/></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534378"/>
            <a:ext cx="7136700" cy="2106000"/>
          </a:xfrm>
          <a:prstGeom prst="rect">
            <a:avLst/>
          </a:prstGeom>
        </p:spPr>
        <p:txBody>
          <a:bodyPr lIns="91425" tIns="91425" rIns="91425" bIns="91425" anchor="b" anchorCtr="0">
            <a:noAutofit/>
          </a:bodyPr>
          <a:lstStyle/>
          <a:p>
            <a:pPr lvl="0">
              <a:spcBef>
                <a:spcPts val="0"/>
              </a:spcBef>
              <a:buNone/>
            </a:pPr>
            <a:r>
              <a:rPr lang="en" sz="4000" dirty="0" smtClean="0"/>
              <a:t>Impact </a:t>
            </a:r>
            <a:r>
              <a:rPr lang="en" sz="4000" dirty="0"/>
              <a:t>of free app </a:t>
            </a:r>
            <a:r>
              <a:rPr lang="en" sz="4000" dirty="0" smtClean="0"/>
              <a:t>promotion</a:t>
            </a:r>
            <a:r>
              <a:rPr lang="en-US" sz="4000" dirty="0" smtClean="0"/>
              <a:t> on future sales</a:t>
            </a:r>
            <a:r>
              <a:rPr lang="en" sz="4000" dirty="0" smtClean="0"/>
              <a:t>: </a:t>
            </a:r>
            <a:r>
              <a:rPr lang="en" sz="4000" dirty="0"/>
              <a:t/>
            </a:r>
            <a:br>
              <a:rPr lang="en" sz="4000" dirty="0"/>
            </a:br>
            <a:r>
              <a:rPr lang="en" sz="4000" dirty="0"/>
              <a:t>A case study on </a:t>
            </a:r>
            <a:r>
              <a:rPr lang="en" sz="4000" dirty="0" smtClean="0"/>
              <a:t>Amazon </a:t>
            </a:r>
            <a:r>
              <a:rPr lang="en" sz="4000" dirty="0"/>
              <a:t>Appstore</a:t>
            </a:r>
          </a:p>
        </p:txBody>
      </p:sp>
      <p:sp>
        <p:nvSpPr>
          <p:cNvPr id="67" name="Shape 67"/>
          <p:cNvSpPr txBox="1">
            <a:spLocks noGrp="1"/>
          </p:cNvSpPr>
          <p:nvPr>
            <p:ph type="subTitle" idx="1"/>
          </p:nvPr>
        </p:nvSpPr>
        <p:spPr>
          <a:xfrm>
            <a:off x="2151823" y="3931443"/>
            <a:ext cx="4870500" cy="1056900"/>
          </a:xfrm>
          <a:prstGeom prst="rect">
            <a:avLst/>
          </a:prstGeom>
        </p:spPr>
        <p:txBody>
          <a:bodyPr lIns="91425" tIns="91425" rIns="91425" bIns="91425" anchor="t" anchorCtr="0">
            <a:noAutofit/>
          </a:bodyPr>
          <a:lstStyle/>
          <a:p>
            <a:pPr lvl="0" rtl="0">
              <a:spcBef>
                <a:spcPts val="0"/>
              </a:spcBef>
              <a:buNone/>
            </a:pPr>
            <a:r>
              <a:rPr lang="en" sz="2200" dirty="0"/>
              <a:t>Harshal </a:t>
            </a:r>
            <a:r>
              <a:rPr lang="en-US" sz="2200" dirty="0" smtClean="0"/>
              <a:t>A. </a:t>
            </a:r>
            <a:r>
              <a:rPr lang="en" sz="2200" dirty="0" smtClean="0"/>
              <a:t>Chaudhari</a:t>
            </a:r>
            <a:r>
              <a:rPr lang="en" sz="2200" dirty="0"/>
              <a:t>, </a:t>
            </a:r>
            <a:r>
              <a:rPr lang="en" sz="2200" dirty="0" smtClean="0"/>
              <a:t>John</a:t>
            </a:r>
            <a:r>
              <a:rPr lang="en-US" sz="2200" dirty="0" smtClean="0"/>
              <a:t> W.</a:t>
            </a:r>
            <a:r>
              <a:rPr lang="en" sz="2200" dirty="0" smtClean="0"/>
              <a:t> </a:t>
            </a:r>
            <a:r>
              <a:rPr lang="en" sz="2200" dirty="0"/>
              <a:t>Byers</a:t>
            </a:r>
            <a:r>
              <a:rPr lang="en" sz="2200" b="1" dirty="0"/>
              <a:t/>
            </a:r>
            <a:br>
              <a:rPr lang="en" sz="2200" b="1" dirty="0"/>
            </a:br>
            <a:r>
              <a:rPr lang="en" sz="2200" b="1" dirty="0"/>
              <a:t/>
            </a:r>
            <a:br>
              <a:rPr lang="en" sz="2200" b="1" dirty="0"/>
            </a:br>
            <a:endParaRPr lang="en" sz="2200" b="1" dirty="0"/>
          </a:p>
        </p:txBody>
      </p:sp>
      <p:pic>
        <p:nvPicPr>
          <p:cNvPr id="68" name="Shape 68" descr="master_logo.gif"/>
          <p:cNvPicPr preferRelativeResize="0"/>
          <p:nvPr/>
        </p:nvPicPr>
        <p:blipFill>
          <a:blip r:embed="rId3">
            <a:alphaModFix/>
          </a:blip>
          <a:stretch>
            <a:fillRect/>
          </a:stretch>
        </p:blipFill>
        <p:spPr>
          <a:xfrm>
            <a:off x="1004075" y="449060"/>
            <a:ext cx="1128712" cy="507206"/>
          </a:xfrm>
          <a:prstGeom prst="rect">
            <a:avLst/>
          </a:prstGeom>
          <a:noFill/>
          <a:ln>
            <a:noFill/>
          </a:ln>
        </p:spPr>
      </p:pic>
      <p:sp>
        <p:nvSpPr>
          <p:cNvPr id="70" name="Shape 70"/>
          <p:cNvSpPr txBox="1"/>
          <p:nvPr/>
        </p:nvSpPr>
        <p:spPr>
          <a:xfrm>
            <a:off x="1120859" y="5878800"/>
            <a:ext cx="7136700" cy="550500"/>
          </a:xfrm>
          <a:prstGeom prst="rect">
            <a:avLst/>
          </a:prstGeom>
          <a:noFill/>
          <a:ln>
            <a:noFill/>
          </a:ln>
        </p:spPr>
        <p:txBody>
          <a:bodyPr lIns="91425" tIns="91425" rIns="91425" bIns="91425" anchor="t" anchorCtr="0">
            <a:noAutofit/>
          </a:bodyPr>
          <a:lstStyle/>
          <a:p>
            <a:pPr lvl="0" algn="ctr">
              <a:spcBef>
                <a:spcPts val="0"/>
              </a:spcBef>
              <a:buNone/>
            </a:pPr>
            <a:r>
              <a:rPr lang="en-US" sz="2000" dirty="0" smtClean="0">
                <a:solidFill>
                  <a:srgbClr val="434343"/>
                </a:solidFill>
              </a:rPr>
              <a:t>Platform Strategy Research Symposium 2017</a:t>
            </a:r>
            <a:endParaRPr lang="en" sz="2000" dirty="0">
              <a:solidFill>
                <a:srgbClr val="434343"/>
              </a:solidFill>
            </a:endParaRPr>
          </a:p>
        </p:txBody>
      </p:sp>
      <p:sp>
        <p:nvSpPr>
          <p:cNvPr id="2" name="Rectangle 1"/>
          <p:cNvSpPr/>
          <p:nvPr/>
        </p:nvSpPr>
        <p:spPr>
          <a:xfrm>
            <a:off x="2691754" y="4390257"/>
            <a:ext cx="5103524" cy="369332"/>
          </a:xfrm>
          <a:prstGeom prst="rect">
            <a:avLst/>
          </a:prstGeom>
        </p:spPr>
        <p:txBody>
          <a:bodyPr wrap="square">
            <a:spAutoFit/>
          </a:bodyPr>
          <a:lstStyle/>
          <a:p>
            <a:r>
              <a:rPr lang="en-US" sz="1800" dirty="0" smtClean="0"/>
              <a:t>Boston University Computer Science</a:t>
            </a:r>
            <a:endParaRPr lang="en-US" sz="1800" dirty="0"/>
          </a:p>
        </p:txBody>
      </p:sp>
    </p:spTree>
    <p:extLst>
      <p:ext uri="{BB962C8B-B14F-4D97-AF65-F5344CB8AC3E}">
        <p14:creationId xmlns:p14="http://schemas.microsoft.com/office/powerpoint/2010/main" val="4121683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3366"/>
            <a:ext cx="8520600" cy="943200"/>
          </a:xfrm>
          <a:prstGeom prst="rect">
            <a:avLst/>
          </a:prstGeom>
        </p:spPr>
        <p:txBody>
          <a:bodyPr lIns="91425" tIns="91425" rIns="91425" bIns="91425" anchor="t" anchorCtr="0">
            <a:noAutofit/>
          </a:bodyPr>
          <a:lstStyle/>
          <a:p>
            <a:pPr lvl="0">
              <a:spcBef>
                <a:spcPts val="0"/>
              </a:spcBef>
              <a:buNone/>
            </a:pPr>
            <a:r>
              <a:rPr lang="en"/>
              <a:t>Related Prior Work</a:t>
            </a:r>
          </a:p>
        </p:txBody>
      </p:sp>
      <p:sp>
        <p:nvSpPr>
          <p:cNvPr id="92" name="Shape 92"/>
          <p:cNvSpPr txBox="1">
            <a:spLocks noGrp="1"/>
          </p:cNvSpPr>
          <p:nvPr>
            <p:ph type="body" idx="1"/>
          </p:nvPr>
        </p:nvSpPr>
        <p:spPr>
          <a:xfrm>
            <a:off x="311700" y="1688433"/>
            <a:ext cx="8520600" cy="4403700"/>
          </a:xfrm>
          <a:prstGeom prst="rect">
            <a:avLst/>
          </a:prstGeom>
        </p:spPr>
        <p:txBody>
          <a:bodyPr lIns="91425" tIns="91425" rIns="91425" bIns="91425" anchor="t" anchorCtr="0">
            <a:noAutofit/>
          </a:bodyPr>
          <a:lstStyle/>
          <a:p>
            <a:pPr marL="457200" lvl="0" indent="-304800" rtl="0">
              <a:spcBef>
                <a:spcPts val="0"/>
              </a:spcBef>
              <a:buSzPct val="66666"/>
              <a:buChar char="❏"/>
            </a:pPr>
            <a:r>
              <a:rPr lang="en-US" b="1" dirty="0" smtClean="0"/>
              <a:t>Sales Rank as a proxy for app downloads: </a:t>
            </a:r>
            <a:r>
              <a:rPr lang="en" dirty="0" smtClean="0"/>
              <a:t>Brynjolfsson </a:t>
            </a:r>
            <a:r>
              <a:rPr lang="en" dirty="0"/>
              <a:t>et al. (2003) have shown the power law relationship between book sales and their sales rank on Amazon</a:t>
            </a:r>
            <a:r>
              <a:rPr lang="en" dirty="0" smtClean="0"/>
              <a:t>.</a:t>
            </a:r>
            <a:r>
              <a:rPr lang="en-US" dirty="0"/>
              <a:t> </a:t>
            </a:r>
            <a:endParaRPr lang="en-US" dirty="0" smtClean="0"/>
          </a:p>
          <a:p>
            <a:pPr marL="457200" lvl="0" indent="-304800" rtl="0">
              <a:spcBef>
                <a:spcPts val="0"/>
              </a:spcBef>
              <a:buSzPct val="66666"/>
              <a:buChar char="❏"/>
            </a:pPr>
            <a:r>
              <a:rPr lang="en-US" b="1" dirty="0" smtClean="0"/>
              <a:t>Evaluating promotion strategies: </a:t>
            </a:r>
            <a:r>
              <a:rPr lang="en" dirty="0" smtClean="0"/>
              <a:t>Liu </a:t>
            </a:r>
            <a:r>
              <a:rPr lang="en" dirty="0"/>
              <a:t>et al. (2012) empirically showed that </a:t>
            </a:r>
            <a:r>
              <a:rPr lang="en" sz="2000" i="1" dirty="0"/>
              <a:t>freemium</a:t>
            </a:r>
            <a:r>
              <a:rPr lang="en" dirty="0"/>
              <a:t> strategies positively impact app sales on Google Playstore</a:t>
            </a:r>
            <a:r>
              <a:rPr lang="en" dirty="0" smtClean="0"/>
              <a:t>.</a:t>
            </a:r>
            <a:endParaRPr lang="en" dirty="0"/>
          </a:p>
          <a:p>
            <a:pPr marL="457200" lvl="0" indent="-304800" rtl="0">
              <a:spcBef>
                <a:spcPts val="0"/>
              </a:spcBef>
              <a:buSzPct val="66666"/>
              <a:buChar char="❏"/>
            </a:pPr>
            <a:r>
              <a:rPr lang="en-US" b="1" dirty="0" smtClean="0"/>
              <a:t>Impact on star rating: </a:t>
            </a:r>
            <a:r>
              <a:rPr lang="en" dirty="0" smtClean="0"/>
              <a:t>Luca </a:t>
            </a:r>
            <a:r>
              <a:rPr lang="en" dirty="0"/>
              <a:t>(2011) showed that 1-star </a:t>
            </a:r>
            <a:r>
              <a:rPr lang="en" dirty="0" smtClean="0"/>
              <a:t>increas</a:t>
            </a:r>
            <a:r>
              <a:rPr lang="en-US" dirty="0" smtClean="0"/>
              <a:t>e</a:t>
            </a:r>
            <a:r>
              <a:rPr lang="en" dirty="0" smtClean="0"/>
              <a:t> </a:t>
            </a:r>
            <a:r>
              <a:rPr lang="en" dirty="0"/>
              <a:t>in a restaurant’s Yelp rating leads to 5-9% increase in revenue</a:t>
            </a:r>
            <a:r>
              <a:rPr lang="en" dirty="0" smtClean="0"/>
              <a:t>.</a:t>
            </a:r>
            <a:endParaRPr lang="en" dirty="0"/>
          </a:p>
          <a:p>
            <a:pPr marL="457200" lvl="0" indent="-304800" rtl="0">
              <a:spcBef>
                <a:spcPts val="0"/>
              </a:spcBef>
              <a:buSzPct val="66666"/>
              <a:buChar char="❏"/>
            </a:pPr>
            <a:r>
              <a:rPr lang="en-US" b="1" dirty="0" smtClean="0"/>
              <a:t>Unintended harm from discounted promotion: </a:t>
            </a:r>
            <a:r>
              <a:rPr lang="en" dirty="0" smtClean="0"/>
              <a:t>Byers </a:t>
            </a:r>
            <a:r>
              <a:rPr lang="en" dirty="0"/>
              <a:t>et al. (</a:t>
            </a:r>
            <a:r>
              <a:rPr lang="en" dirty="0" smtClean="0"/>
              <a:t>2012)</a:t>
            </a:r>
            <a:r>
              <a:rPr lang="en-US" dirty="0"/>
              <a:t> </a:t>
            </a:r>
            <a:r>
              <a:rPr lang="en-US" dirty="0" smtClean="0"/>
              <a:t>showed a Groupon effect:  10% decline in</a:t>
            </a:r>
            <a:r>
              <a:rPr lang="en" dirty="0" smtClean="0"/>
              <a:t> </a:t>
            </a:r>
            <a:r>
              <a:rPr lang="en" dirty="0"/>
              <a:t>Yelp </a:t>
            </a:r>
            <a:r>
              <a:rPr lang="en" dirty="0" smtClean="0"/>
              <a:t>rating</a:t>
            </a:r>
            <a:r>
              <a:rPr lang="en-US" dirty="0" smtClean="0"/>
              <a:t> post-promotion</a:t>
            </a:r>
            <a:r>
              <a:rPr lang="en-US" dirty="0" smtClean="0"/>
              <a:t>.</a:t>
            </a:r>
            <a:endParaRPr lang="en-US" dirty="0" smtClean="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Impact within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Does </a:t>
            </a:r>
            <a:r>
              <a:rPr lang="en-US" b="1" dirty="0" smtClean="0"/>
              <a:t>higher app visibility during promotion lead to increased sales? </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indent="-304800">
              <a:buSzPct val="66666"/>
              <a:buFont typeface="Open Sans"/>
              <a:buChar char="❏"/>
            </a:pPr>
            <a:r>
              <a:rPr lang="en-US" b="1" dirty="0"/>
              <a:t>Are there any down sides to promotion</a:t>
            </a:r>
            <a:r>
              <a:rPr lang="en-US" b="1" dirty="0" smtClean="0"/>
              <a:t>?</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lvl="0" indent="-304800">
              <a:buSzPct val="66666"/>
              <a:buChar char="❏"/>
            </a:pPr>
            <a:r>
              <a:rPr lang="en-US" b="1" dirty="0"/>
              <a:t>Do all promoted apps benefit equally from the promotion?</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Tree>
    <p:extLst>
      <p:ext uri="{BB962C8B-B14F-4D97-AF65-F5344CB8AC3E}">
        <p14:creationId xmlns:p14="http://schemas.microsoft.com/office/powerpoint/2010/main" val="9751304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Impact within Amazon Appstore</a:t>
            </a:r>
            <a:endParaRPr lang="en-US" dirty="0"/>
          </a:p>
        </p:txBody>
      </p:sp>
      <p:sp>
        <p:nvSpPr>
          <p:cNvPr id="3" name="Text Placeholder 2"/>
          <p:cNvSpPr>
            <a:spLocks noGrp="1"/>
          </p:cNvSpPr>
          <p:nvPr>
            <p:ph type="body" idx="1"/>
          </p:nvPr>
        </p:nvSpPr>
        <p:spPr>
          <a:effectLst/>
        </p:spPr>
        <p:txBody>
          <a:bodyPr/>
          <a:lstStyle/>
          <a:p>
            <a:pPr marL="457200" lvl="0" indent="-304800">
              <a:buSzPct val="66666"/>
              <a:buChar char="❏"/>
            </a:pPr>
            <a:r>
              <a:rPr lang="en-US" b="1" dirty="0" smtClean="0"/>
              <a:t>Does </a:t>
            </a:r>
            <a:r>
              <a:rPr lang="en-US" b="1" dirty="0" smtClean="0"/>
              <a:t>higher app visibility during promotion lead to increased sales? </a:t>
            </a:r>
            <a:r>
              <a:rPr lang="en-US" dirty="0" smtClean="0"/>
              <a:t/>
            </a:r>
            <a:br>
              <a:rPr lang="en-US" dirty="0" smtClean="0"/>
            </a:br>
            <a:r>
              <a:rPr lang="en-US" dirty="0" smtClean="0"/>
              <a:t/>
            </a:r>
            <a:br>
              <a:rPr lang="en-US" dirty="0" smtClean="0"/>
            </a:br>
            <a:r>
              <a:rPr lang="en-US" dirty="0" smtClean="0">
                <a:solidFill>
                  <a:schemeClr val="accent1"/>
                </a:solidFill>
              </a:rPr>
              <a:t>Promotion results into an immediate improvement in sales, which lasts for 3-4 months after promotion.</a:t>
            </a:r>
          </a:p>
          <a:p>
            <a:pPr marL="457200" indent="-304800">
              <a:buSzPct val="66666"/>
              <a:buFont typeface="Open Sans"/>
              <a:buChar char="❏"/>
            </a:pPr>
            <a:r>
              <a:rPr lang="en-US" b="1" dirty="0"/>
              <a:t>Are there any down sides to promotion</a:t>
            </a:r>
            <a:r>
              <a:rPr lang="en-US" b="1" dirty="0" smtClean="0"/>
              <a:t>?</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lvl="0" indent="-304800">
              <a:buSzPct val="66666"/>
              <a:buChar char="❏"/>
            </a:pPr>
            <a:r>
              <a:rPr lang="en-US" b="1" dirty="0"/>
              <a:t>Do all promoted apps benefit equally from the promotion?</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spTree>
    <p:extLst>
      <p:ext uri="{BB962C8B-B14F-4D97-AF65-F5344CB8AC3E}">
        <p14:creationId xmlns:p14="http://schemas.microsoft.com/office/powerpoint/2010/main" val="1910140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Impact within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Does </a:t>
            </a:r>
            <a:r>
              <a:rPr lang="en-US" b="1" dirty="0" smtClean="0"/>
              <a:t>higher app visibility during promotion lead to increased sales? </a:t>
            </a:r>
            <a:r>
              <a:rPr lang="en-US" dirty="0" smtClean="0"/>
              <a:t/>
            </a:r>
            <a:br>
              <a:rPr lang="en-US" dirty="0" smtClean="0"/>
            </a:br>
            <a:r>
              <a:rPr lang="en-US" dirty="0" smtClean="0"/>
              <a:t/>
            </a:r>
            <a:br>
              <a:rPr lang="en-US" dirty="0" smtClean="0"/>
            </a:br>
            <a:r>
              <a:rPr lang="en-US" dirty="0">
                <a:solidFill>
                  <a:schemeClr val="accent1"/>
                </a:solidFill>
              </a:rPr>
              <a:t>Promotion results into an immediate improvement in sales, which lasts for </a:t>
            </a:r>
            <a:r>
              <a:rPr lang="en-US" dirty="0" smtClean="0">
                <a:solidFill>
                  <a:schemeClr val="accent1"/>
                </a:solidFill>
              </a:rPr>
              <a:t>3-4 </a:t>
            </a:r>
            <a:r>
              <a:rPr lang="en-US" dirty="0">
                <a:solidFill>
                  <a:schemeClr val="accent1"/>
                </a:solidFill>
              </a:rPr>
              <a:t>months after promotion.</a:t>
            </a:r>
          </a:p>
          <a:p>
            <a:pPr marL="457200" indent="-304800">
              <a:buSzPct val="66666"/>
              <a:buFont typeface="Open Sans"/>
              <a:buChar char="❏"/>
            </a:pPr>
            <a:r>
              <a:rPr lang="en-US" b="1" dirty="0"/>
              <a:t>Are there any down sides to promotion?</a:t>
            </a:r>
            <a:br>
              <a:rPr lang="en-US" b="1" dirty="0"/>
            </a:br>
            <a:r>
              <a:rPr lang="en-US" dirty="0"/>
              <a:t/>
            </a:r>
            <a:br>
              <a:rPr lang="en-US" dirty="0"/>
            </a:br>
            <a:r>
              <a:rPr lang="en-US" dirty="0">
                <a:solidFill>
                  <a:schemeClr val="accent1"/>
                </a:solidFill>
              </a:rPr>
              <a:t>All promoted apps experience a decline in user ratings after promotion</a:t>
            </a:r>
            <a:r>
              <a:rPr lang="en-US" dirty="0" smtClean="0">
                <a:solidFill>
                  <a:schemeClr val="accent1"/>
                </a:solidFill>
              </a:rPr>
              <a:t>.</a:t>
            </a:r>
            <a:r>
              <a:rPr lang="en-US" dirty="0"/>
              <a:t/>
            </a:r>
            <a:br>
              <a:rPr lang="en-US" dirty="0"/>
            </a:br>
            <a:endParaRPr lang="en-US" dirty="0" smtClean="0"/>
          </a:p>
          <a:p>
            <a:pPr marL="457200" lvl="0" indent="-304800">
              <a:buSzPct val="66666"/>
              <a:buChar char="❏"/>
            </a:pPr>
            <a:r>
              <a:rPr lang="en-US" b="1" dirty="0" smtClean="0"/>
              <a:t>Do </a:t>
            </a:r>
            <a:r>
              <a:rPr lang="en-US" b="1" dirty="0"/>
              <a:t>all promoted apps benefit equally from the promotion?</a:t>
            </a:r>
            <a:r>
              <a:rPr lang="en-US" dirty="0"/>
              <a:t/>
            </a:r>
            <a:br>
              <a:rPr lang="en-US" dirty="0"/>
            </a:br>
            <a:r>
              <a:rPr lang="en-US" dirty="0"/>
              <a:t/>
            </a:r>
            <a:br>
              <a:rPr lang="en-US" dirty="0"/>
            </a:br>
            <a:endParaRPr lang="en-US" dirty="0">
              <a:solidFill>
                <a:schemeClr val="accent1"/>
              </a:solidFill>
            </a:endParaRPr>
          </a:p>
          <a:p>
            <a:pPr marL="457200" lvl="0" indent="-304800">
              <a:buSzPct val="66666"/>
              <a:buChar char="❏"/>
            </a:pPr>
            <a:endParaRPr lang="en-US" i="1"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spTree>
    <p:extLst>
      <p:ext uri="{BB962C8B-B14F-4D97-AF65-F5344CB8AC3E}">
        <p14:creationId xmlns:p14="http://schemas.microsoft.com/office/powerpoint/2010/main" val="514256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Impact within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Does </a:t>
            </a:r>
            <a:r>
              <a:rPr lang="en-US" b="1" dirty="0" smtClean="0"/>
              <a:t>higher app visibility during promotion lead to increased sales? </a:t>
            </a:r>
            <a:r>
              <a:rPr lang="en-US" dirty="0" smtClean="0"/>
              <a:t/>
            </a:r>
            <a:br>
              <a:rPr lang="en-US" dirty="0" smtClean="0"/>
            </a:br>
            <a:r>
              <a:rPr lang="en-US" dirty="0" smtClean="0"/>
              <a:t/>
            </a:r>
            <a:br>
              <a:rPr lang="en-US" dirty="0" smtClean="0"/>
            </a:br>
            <a:r>
              <a:rPr lang="en-US" dirty="0">
                <a:solidFill>
                  <a:schemeClr val="accent1"/>
                </a:solidFill>
              </a:rPr>
              <a:t>Promotion results into an immediate improvement in sales, which lasts for </a:t>
            </a:r>
            <a:r>
              <a:rPr lang="en-US" dirty="0" smtClean="0">
                <a:solidFill>
                  <a:schemeClr val="accent1"/>
                </a:solidFill>
              </a:rPr>
              <a:t>3-4 </a:t>
            </a:r>
            <a:r>
              <a:rPr lang="en-US" dirty="0">
                <a:solidFill>
                  <a:schemeClr val="accent1"/>
                </a:solidFill>
              </a:rPr>
              <a:t>months after promotion.</a:t>
            </a:r>
          </a:p>
          <a:p>
            <a:pPr marL="457200" indent="-304800">
              <a:buSzPct val="66666"/>
              <a:buFont typeface="Open Sans"/>
              <a:buChar char="❏"/>
            </a:pPr>
            <a:r>
              <a:rPr lang="en-US" b="1" dirty="0"/>
              <a:t>Are there any down sides to promotion?</a:t>
            </a:r>
            <a:r>
              <a:rPr lang="en-US" dirty="0"/>
              <a:t/>
            </a:r>
            <a:br>
              <a:rPr lang="en-US" dirty="0"/>
            </a:br>
            <a:r>
              <a:rPr lang="en-US" dirty="0"/>
              <a:t/>
            </a:r>
            <a:br>
              <a:rPr lang="en-US" dirty="0"/>
            </a:br>
            <a:r>
              <a:rPr lang="en-US" dirty="0">
                <a:solidFill>
                  <a:schemeClr val="accent1"/>
                </a:solidFill>
              </a:rPr>
              <a:t>All promoted apps experience a decline in user ratings after promotion</a:t>
            </a:r>
            <a:r>
              <a:rPr lang="en-US" dirty="0" smtClean="0">
                <a:solidFill>
                  <a:schemeClr val="accent1"/>
                </a:solidFill>
              </a:rPr>
              <a:t>.</a:t>
            </a:r>
            <a:br>
              <a:rPr lang="en-US" dirty="0" smtClean="0">
                <a:solidFill>
                  <a:schemeClr val="accent1"/>
                </a:solidFill>
              </a:rPr>
            </a:br>
            <a:endParaRPr lang="en-US" dirty="0">
              <a:solidFill>
                <a:schemeClr val="accent1"/>
              </a:solidFill>
            </a:endParaRPr>
          </a:p>
          <a:p>
            <a:pPr marL="457200" lvl="0" indent="-304800">
              <a:buSzPct val="66666"/>
              <a:buChar char="❏"/>
            </a:pPr>
            <a:r>
              <a:rPr lang="en-US" b="1" dirty="0" smtClean="0"/>
              <a:t>Do all promoted apps benefit equally from the promotion?</a:t>
            </a:r>
            <a:r>
              <a:rPr lang="en-US" dirty="0" smtClean="0"/>
              <a:t/>
            </a:r>
            <a:br>
              <a:rPr lang="en-US" dirty="0" smtClean="0"/>
            </a:br>
            <a:r>
              <a:rPr lang="en-US" dirty="0"/>
              <a:t/>
            </a:r>
            <a:br>
              <a:rPr lang="en-US" dirty="0"/>
            </a:br>
            <a:r>
              <a:rPr lang="en-US" dirty="0" smtClean="0">
                <a:solidFill>
                  <a:schemeClr val="accent1"/>
                </a:solidFill>
              </a:rPr>
              <a:t>Low </a:t>
            </a:r>
            <a:r>
              <a:rPr lang="en-US" dirty="0">
                <a:solidFill>
                  <a:schemeClr val="accent1"/>
                </a:solidFill>
              </a:rPr>
              <a:t>quality apps are the biggest beneficiaries of promotion. </a:t>
            </a:r>
            <a:endParaRPr lang="en-US" dirty="0" smtClean="0">
              <a:solidFill>
                <a:schemeClr val="accent1"/>
              </a:solidFill>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spTree>
    <p:extLst>
      <p:ext uri="{BB962C8B-B14F-4D97-AF65-F5344CB8AC3E}">
        <p14:creationId xmlns:p14="http://schemas.microsoft.com/office/powerpoint/2010/main" val="1179063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Part2: Impact outside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Is </a:t>
            </a:r>
            <a:r>
              <a:rPr lang="en-US" b="1" dirty="0" smtClean="0"/>
              <a:t>there a cross-market spillover effect of promotion?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lvl="0" indent="-304800">
              <a:buSzPct val="66666"/>
              <a:buChar char="❏"/>
            </a:pPr>
            <a:r>
              <a:rPr lang="en-US" b="1" dirty="0" smtClean="0"/>
              <a:t>Is there a decline in user ratings even outside Amazon Appstore?</a:t>
            </a:r>
            <a:r>
              <a:rPr lang="en-US" dirty="0" smtClean="0"/>
              <a:t/>
            </a:r>
            <a:br>
              <a:rPr lang="en-US" dirty="0" smtClean="0"/>
            </a:br>
            <a:endParaRPr lang="en-US" i="1"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spTree>
    <p:extLst>
      <p:ext uri="{BB962C8B-B14F-4D97-AF65-F5344CB8AC3E}">
        <p14:creationId xmlns:p14="http://schemas.microsoft.com/office/powerpoint/2010/main" val="865229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Part2: Impact outside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Is </a:t>
            </a:r>
            <a:r>
              <a:rPr lang="en-US" b="1" dirty="0" smtClean="0"/>
              <a:t>there a cross-market spillover effect of promotion? </a:t>
            </a:r>
            <a:r>
              <a:rPr lang="en-US" dirty="0" smtClean="0"/>
              <a:t/>
            </a:r>
            <a:br>
              <a:rPr lang="en-US" dirty="0" smtClean="0"/>
            </a:br>
            <a:r>
              <a:rPr lang="en-US" dirty="0" smtClean="0"/>
              <a:t/>
            </a:r>
            <a:br>
              <a:rPr lang="en-US" dirty="0" smtClean="0"/>
            </a:br>
            <a:r>
              <a:rPr lang="en-US" dirty="0" smtClean="0">
                <a:solidFill>
                  <a:schemeClr val="accent1"/>
                </a:solidFill>
              </a:rPr>
              <a:t>There is a cross-market spillover effect of Amazon Promotion on Google Playstore, in form of improvement in sales.</a:t>
            </a:r>
            <a:r>
              <a:rPr lang="en-US" dirty="0" smtClean="0"/>
              <a:t/>
            </a:r>
            <a:br>
              <a:rPr lang="en-US" dirty="0" smtClean="0"/>
            </a:br>
            <a:endParaRPr lang="en-US" dirty="0" smtClean="0"/>
          </a:p>
          <a:p>
            <a:pPr marL="457200" lvl="0" indent="-304800">
              <a:buSzPct val="66666"/>
              <a:buChar char="❏"/>
            </a:pPr>
            <a:r>
              <a:rPr lang="en-US" b="1" dirty="0" smtClean="0"/>
              <a:t>Is there a decline in user ratings even outside Amazon Appstore?</a:t>
            </a:r>
            <a:r>
              <a:rPr lang="en-US" dirty="0" smtClean="0"/>
              <a:t/>
            </a:r>
            <a:br>
              <a:rPr lang="en-US" dirty="0" smtClean="0"/>
            </a:br>
            <a:endParaRPr lang="en-US" i="1"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spTree>
    <p:extLst>
      <p:ext uri="{BB962C8B-B14F-4D97-AF65-F5344CB8AC3E}">
        <p14:creationId xmlns:p14="http://schemas.microsoft.com/office/powerpoint/2010/main" val="2055054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Part2: Impact outside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Is </a:t>
            </a:r>
            <a:r>
              <a:rPr lang="en-US" b="1" dirty="0" smtClean="0"/>
              <a:t>there a cross-market spillover effect of promotion? </a:t>
            </a:r>
            <a:r>
              <a:rPr lang="en-US" dirty="0" smtClean="0"/>
              <a:t/>
            </a:r>
            <a:br>
              <a:rPr lang="en-US" dirty="0" smtClean="0"/>
            </a:br>
            <a:r>
              <a:rPr lang="en-US" dirty="0" smtClean="0"/>
              <a:t/>
            </a:r>
            <a:br>
              <a:rPr lang="en-US" dirty="0" smtClean="0"/>
            </a:br>
            <a:r>
              <a:rPr lang="en-US" dirty="0" smtClean="0">
                <a:solidFill>
                  <a:schemeClr val="accent1"/>
                </a:solidFill>
              </a:rPr>
              <a:t>There is a cross-market spillover effect of Amazon Promotion on Google Playstore, in form of improvement in sales.</a:t>
            </a:r>
            <a:r>
              <a:rPr lang="en-US" dirty="0" smtClean="0"/>
              <a:t/>
            </a:r>
            <a:br>
              <a:rPr lang="en-US" dirty="0" smtClean="0"/>
            </a:br>
            <a:endParaRPr lang="en-US" dirty="0" smtClean="0"/>
          </a:p>
          <a:p>
            <a:pPr marL="457200" lvl="0" indent="-304800">
              <a:buSzPct val="66666"/>
              <a:buChar char="❏"/>
            </a:pPr>
            <a:r>
              <a:rPr lang="en-US" b="1" dirty="0" smtClean="0"/>
              <a:t>Is there a decline in user ratings even outside Amazon Appstore?</a:t>
            </a:r>
            <a:r>
              <a:rPr lang="en-US" dirty="0" smtClean="0"/>
              <a:t/>
            </a:r>
            <a:br>
              <a:rPr lang="en-US" dirty="0" smtClean="0"/>
            </a:br>
            <a:r>
              <a:rPr lang="en-US" i="1" dirty="0"/>
              <a:t/>
            </a:r>
            <a:br>
              <a:rPr lang="en-US" i="1" dirty="0"/>
            </a:br>
            <a:r>
              <a:rPr lang="en-US" dirty="0" smtClean="0">
                <a:solidFill>
                  <a:schemeClr val="accent1"/>
                </a:solidFill>
              </a:rPr>
              <a:t>There is a decline in user ratings on Google Playstore, however, the decline begins before the actual promotion.</a:t>
            </a: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Tree>
    <p:extLst>
      <p:ext uri="{BB962C8B-B14F-4D97-AF65-F5344CB8AC3E}">
        <p14:creationId xmlns:p14="http://schemas.microsoft.com/office/powerpoint/2010/main" val="1364741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600" cy="943200"/>
          </a:xfrm>
          <a:prstGeom prst="rect">
            <a:avLst/>
          </a:prstGeom>
        </p:spPr>
        <p:txBody>
          <a:bodyPr lIns="91425" tIns="91425" rIns="91425" bIns="91425" anchor="t" anchorCtr="0">
            <a:noAutofit/>
          </a:bodyPr>
          <a:lstStyle/>
          <a:p>
            <a:pPr lvl="0">
              <a:spcBef>
                <a:spcPts val="0"/>
              </a:spcBef>
              <a:buNone/>
            </a:pPr>
            <a:r>
              <a:rPr lang="en" dirty="0" smtClean="0"/>
              <a:t>Datasets</a:t>
            </a:r>
            <a:r>
              <a:rPr lang="en-US" dirty="0" smtClean="0"/>
              <a:t> (web scraping + API calls)</a:t>
            </a:r>
            <a:endParaRPr lang="en" dirty="0"/>
          </a:p>
        </p:txBody>
      </p:sp>
      <p:sp>
        <p:nvSpPr>
          <p:cNvPr id="98" name="Shape 98"/>
          <p:cNvSpPr txBox="1">
            <a:spLocks noGrp="1"/>
          </p:cNvSpPr>
          <p:nvPr>
            <p:ph type="body" idx="1"/>
          </p:nvPr>
        </p:nvSpPr>
        <p:spPr>
          <a:xfrm>
            <a:off x="311700" y="1501543"/>
            <a:ext cx="8520600" cy="4403700"/>
          </a:xfrm>
          <a:prstGeom prst="rect">
            <a:avLst/>
          </a:prstGeom>
        </p:spPr>
        <p:txBody>
          <a:bodyPr lIns="91425" tIns="91425" rIns="91425" bIns="91425" anchor="t" anchorCtr="0">
            <a:noAutofit/>
          </a:bodyPr>
          <a:lstStyle/>
          <a:p>
            <a:pPr marL="457200" indent="-304800">
              <a:buSzPct val="66666"/>
              <a:buFont typeface="Open Sans"/>
              <a:buChar char="❏"/>
            </a:pPr>
            <a:r>
              <a:rPr lang="en-US" dirty="0"/>
              <a:t>794 apps promoted as Amazon Free App of Day [source: Amazon Appstore]</a:t>
            </a:r>
            <a:br>
              <a:rPr lang="en-US" dirty="0"/>
            </a:br>
            <a:r>
              <a:rPr lang="en-US" dirty="0"/>
              <a:t>	- 179 apps promoted exactly once in 2015</a:t>
            </a:r>
          </a:p>
          <a:p>
            <a:pPr marL="457200" lvl="0" indent="-304800" rtl="0">
              <a:spcBef>
                <a:spcPts val="0"/>
              </a:spcBef>
              <a:buSzPct val="66666"/>
              <a:buChar char="❏"/>
            </a:pPr>
            <a:r>
              <a:rPr lang="en-US" dirty="0" smtClean="0"/>
              <a:t>24K </a:t>
            </a:r>
            <a:r>
              <a:rPr lang="en-US" dirty="0" smtClean="0"/>
              <a:t>distinct Amazon Appstore apps, 800K customer reviews</a:t>
            </a:r>
            <a:br>
              <a:rPr lang="en-US" dirty="0" smtClean="0"/>
            </a:br>
            <a:r>
              <a:rPr lang="en-US" dirty="0" smtClean="0"/>
              <a:t>	- Sales rank history time-series for 2015 [source: </a:t>
            </a:r>
            <a:r>
              <a:rPr lang="en-US" dirty="0"/>
              <a:t>K</a:t>
            </a:r>
            <a:r>
              <a:rPr lang="en-US" dirty="0" smtClean="0"/>
              <a:t>eepa.com] </a:t>
            </a:r>
          </a:p>
          <a:p>
            <a:pPr marL="457200" lvl="0" indent="-304800" rtl="0">
              <a:spcBef>
                <a:spcPts val="0"/>
              </a:spcBef>
              <a:buSzPct val="66666"/>
              <a:buChar char="❏"/>
            </a:pPr>
            <a:r>
              <a:rPr lang="en" dirty="0" smtClean="0"/>
              <a:t>566 </a:t>
            </a:r>
            <a:r>
              <a:rPr lang="en" dirty="0" smtClean="0"/>
              <a:t>promoted </a:t>
            </a:r>
            <a:r>
              <a:rPr lang="en" dirty="0"/>
              <a:t>apps </a:t>
            </a:r>
            <a:r>
              <a:rPr lang="en-US" dirty="0" smtClean="0"/>
              <a:t>exact-</a:t>
            </a:r>
            <a:r>
              <a:rPr lang="en" dirty="0" smtClean="0"/>
              <a:t>matched with</a:t>
            </a:r>
            <a:r>
              <a:rPr lang="en-US" dirty="0" smtClean="0"/>
              <a:t> </a:t>
            </a:r>
            <a:r>
              <a:rPr lang="en" dirty="0" smtClean="0"/>
              <a:t>counterparts </a:t>
            </a:r>
            <a:r>
              <a:rPr lang="en" dirty="0"/>
              <a:t>on Google </a:t>
            </a:r>
            <a:r>
              <a:rPr lang="en" dirty="0" smtClean="0"/>
              <a:t>Playstore</a:t>
            </a:r>
            <a:r>
              <a:rPr lang="en-US" dirty="0" smtClean="0"/>
              <a:t/>
            </a:r>
            <a:br>
              <a:rPr lang="en-US" dirty="0" smtClean="0"/>
            </a:br>
            <a:r>
              <a:rPr lang="en-US" dirty="0" smtClean="0"/>
              <a:t>	- 500K customer reviews</a:t>
            </a:r>
            <a:br>
              <a:rPr lang="en-US" dirty="0" smtClean="0"/>
            </a:br>
            <a:r>
              <a:rPr lang="en-US" dirty="0" smtClean="0"/>
              <a:t>	- </a:t>
            </a:r>
            <a:r>
              <a:rPr lang="en-US" dirty="0"/>
              <a:t>R</a:t>
            </a:r>
            <a:r>
              <a:rPr lang="en" dirty="0" smtClean="0"/>
              <a:t>ank history</a:t>
            </a:r>
            <a:r>
              <a:rPr lang="en-US" dirty="0"/>
              <a:t> </a:t>
            </a:r>
            <a:r>
              <a:rPr lang="en-US" dirty="0" smtClean="0"/>
              <a:t>time-series</a:t>
            </a:r>
            <a:r>
              <a:rPr lang="en-US" dirty="0"/>
              <a:t> </a:t>
            </a:r>
            <a:r>
              <a:rPr lang="en-US" dirty="0" smtClean="0"/>
              <a:t>(within category)</a:t>
            </a:r>
            <a:endParaRPr lang="en"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grpSp>
        <p:nvGrpSpPr>
          <p:cNvPr id="6" name="Group 5"/>
          <p:cNvGrpSpPr/>
          <p:nvPr/>
        </p:nvGrpSpPr>
        <p:grpSpPr>
          <a:xfrm>
            <a:off x="1244600" y="4238232"/>
            <a:ext cx="6299200" cy="2382421"/>
            <a:chOff x="1244600" y="4238232"/>
            <a:chExt cx="6299200" cy="2382421"/>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77000"/>
                      </a14:imgEffect>
                    </a14:imgLayer>
                  </a14:imgProps>
                </a:ext>
                <a:ext uri="{28A0092B-C50C-407E-A947-70E740481C1C}">
                  <a14:useLocalDpi xmlns:a14="http://schemas.microsoft.com/office/drawing/2010/main" val="0"/>
                </a:ext>
              </a:extLst>
            </a:blip>
            <a:stretch>
              <a:fillRect/>
            </a:stretch>
          </p:blipFill>
          <p:spPr>
            <a:xfrm>
              <a:off x="1244600" y="4238232"/>
              <a:ext cx="6299200" cy="2382421"/>
            </a:xfrm>
            <a:prstGeom prst="rect">
              <a:avLst/>
            </a:prstGeom>
          </p:spPr>
        </p:pic>
        <p:sp>
          <p:nvSpPr>
            <p:cNvPr id="5" name="Rectangle 4"/>
            <p:cNvSpPr/>
            <p:nvPr/>
          </p:nvSpPr>
          <p:spPr>
            <a:xfrm>
              <a:off x="1244600" y="6375400"/>
              <a:ext cx="76200" cy="104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Strategy</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dirty="0" smtClean="0"/>
              <a:t>Exploit the temporal variation between the </a:t>
            </a:r>
            <a:r>
              <a:rPr lang="en-US" b="1" dirty="0" smtClean="0"/>
              <a:t>“Treated” </a:t>
            </a:r>
            <a:r>
              <a:rPr lang="en-US" dirty="0" smtClean="0"/>
              <a:t>(promoted) apps and the </a:t>
            </a:r>
            <a:r>
              <a:rPr lang="en-US" b="1" dirty="0" smtClean="0"/>
              <a:t>“Control” </a:t>
            </a:r>
            <a:r>
              <a:rPr lang="en-US" dirty="0" smtClean="0"/>
              <a:t>apps on Amazon Appstore.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spTree>
    <p:extLst>
      <p:ext uri="{BB962C8B-B14F-4D97-AF65-F5344CB8AC3E}">
        <p14:creationId xmlns:p14="http://schemas.microsoft.com/office/powerpoint/2010/main" val="1688868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9" y="228410"/>
            <a:ext cx="8520600" cy="917134"/>
          </a:xfrm>
        </p:spPr>
        <p:txBody>
          <a:bodyPr/>
          <a:lstStyle/>
          <a:p>
            <a:r>
              <a:rPr lang="en-US" dirty="0" smtClean="0"/>
              <a:t>The App Economy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59" y="1086388"/>
            <a:ext cx="6018694" cy="3910057"/>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59" y="1862363"/>
            <a:ext cx="6014385" cy="3420837"/>
          </a:xfrm>
          <a:prstGeom prst="rect">
            <a:avLst/>
          </a:prstGeom>
          <a:effectLst>
            <a:outerShdw blurRad="50800" dist="38100" dir="10800000" algn="r"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19" y="2758749"/>
            <a:ext cx="6019525" cy="3871649"/>
          </a:xfrm>
          <a:prstGeom prst="rect">
            <a:avLst/>
          </a:prstGeom>
          <a:effectLst>
            <a:outerShdw blurRad="50800" dist="38100" dir="10800000" algn="r" rotWithShape="0">
              <a:prstClr val="black">
                <a:alpha val="40000"/>
              </a:prstClr>
            </a:outerShdw>
          </a:effectLst>
        </p:spPr>
      </p:pic>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a:t>
            </a:fld>
            <a:endParaRPr lang="en"/>
          </a:p>
        </p:txBody>
      </p:sp>
    </p:spTree>
    <p:extLst>
      <p:ext uri="{BB962C8B-B14F-4D97-AF65-F5344CB8AC3E}">
        <p14:creationId xmlns:p14="http://schemas.microsoft.com/office/powerpoint/2010/main" val="282842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Strategy</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dirty="0" smtClean="0"/>
              <a:t>Exploit the temporal variation between the </a:t>
            </a:r>
            <a:r>
              <a:rPr lang="en-US" b="1" dirty="0" smtClean="0"/>
              <a:t>“Treated” </a:t>
            </a:r>
            <a:r>
              <a:rPr lang="en-US" dirty="0" smtClean="0"/>
              <a:t>(promoted) apps and the </a:t>
            </a:r>
            <a:r>
              <a:rPr lang="en-US" b="1" dirty="0" smtClean="0"/>
              <a:t>“Control” </a:t>
            </a:r>
            <a:r>
              <a:rPr lang="en-US" dirty="0" smtClean="0"/>
              <a:t>apps on Amazon Appstore.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19</a:t>
            </a:fld>
            <a:endParaRPr lang="en"/>
          </a:p>
        </p:txBody>
      </p:sp>
      <p:sp>
        <p:nvSpPr>
          <p:cNvPr id="22" name="Arc 21"/>
          <p:cNvSpPr/>
          <p:nvPr/>
        </p:nvSpPr>
        <p:spPr>
          <a:xfrm rot="20240242" flipH="1">
            <a:off x="4472877" y="3016769"/>
            <a:ext cx="3182718" cy="1641987"/>
          </a:xfrm>
          <a:prstGeom prst="arc">
            <a:avLst>
              <a:gd name="adj1" fmla="val 15765827"/>
              <a:gd name="adj2" fmla="val 21126562"/>
            </a:avLst>
          </a:prstGeom>
          <a:ln w="1524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 name="Group 31"/>
          <p:cNvGrpSpPr/>
          <p:nvPr/>
        </p:nvGrpSpPr>
        <p:grpSpPr>
          <a:xfrm>
            <a:off x="2284415" y="2490201"/>
            <a:ext cx="4844464" cy="2327605"/>
            <a:chOff x="2284415" y="2490201"/>
            <a:chExt cx="4844464" cy="2327605"/>
          </a:xfrm>
        </p:grpSpPr>
        <p:cxnSp>
          <p:nvCxnSpPr>
            <p:cNvPr id="11" name="Straight Arrow Connector 10"/>
            <p:cNvCxnSpPr/>
            <p:nvPr/>
          </p:nvCxnSpPr>
          <p:spPr>
            <a:xfrm>
              <a:off x="2467897" y="4709652"/>
              <a:ext cx="422787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56387" y="2497394"/>
              <a:ext cx="0" cy="232041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4554638" y="2766349"/>
              <a:ext cx="7530" cy="2051457"/>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743200" y="2839453"/>
              <a:ext cx="3111023" cy="1132780"/>
            </a:xfrm>
            <a:prstGeom prst="line">
              <a:avLst/>
            </a:prstGeom>
            <a:ln w="1524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23535" y="3529781"/>
              <a:ext cx="1838633"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62168" y="3529781"/>
              <a:ext cx="0"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562168" y="3035395"/>
              <a:ext cx="1353931" cy="4943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1691" y="2490201"/>
              <a:ext cx="1145894" cy="246221"/>
            </a:xfrm>
            <a:prstGeom prst="rect">
              <a:avLst/>
            </a:prstGeom>
            <a:noFill/>
          </p:spPr>
          <p:txBody>
            <a:bodyPr wrap="square" rtlCol="0">
              <a:spAutoFit/>
            </a:bodyPr>
            <a:lstStyle/>
            <a:p>
              <a:r>
                <a:rPr lang="en-US" sz="1000" dirty="0" smtClean="0">
                  <a:solidFill>
                    <a:schemeClr val="accent1"/>
                  </a:solidFill>
                </a:rPr>
                <a:t> FAD Promotion</a:t>
              </a:r>
              <a:endParaRPr lang="en-US" sz="1000" dirty="0">
                <a:solidFill>
                  <a:schemeClr val="accent1"/>
                </a:solidFill>
              </a:endParaRPr>
            </a:p>
          </p:txBody>
        </p:sp>
        <p:sp>
          <p:nvSpPr>
            <p:cNvPr id="28" name="TextBox 27"/>
            <p:cNvSpPr txBox="1"/>
            <p:nvPr/>
          </p:nvSpPr>
          <p:spPr>
            <a:xfrm>
              <a:off x="5919325" y="2665653"/>
              <a:ext cx="1209554" cy="246221"/>
            </a:xfrm>
            <a:prstGeom prst="rect">
              <a:avLst/>
            </a:prstGeom>
            <a:noFill/>
          </p:spPr>
          <p:txBody>
            <a:bodyPr wrap="square" rtlCol="0">
              <a:spAutoFit/>
            </a:bodyPr>
            <a:lstStyle/>
            <a:p>
              <a:r>
                <a:rPr lang="en-US" sz="1000" dirty="0" smtClean="0"/>
                <a:t>“Control” apps</a:t>
              </a:r>
              <a:endParaRPr lang="en-US" sz="1000" dirty="0"/>
            </a:p>
          </p:txBody>
        </p:sp>
        <p:sp>
          <p:nvSpPr>
            <p:cNvPr id="29" name="TextBox 28"/>
            <p:cNvSpPr txBox="1"/>
            <p:nvPr/>
          </p:nvSpPr>
          <p:spPr>
            <a:xfrm>
              <a:off x="5854223" y="2927242"/>
              <a:ext cx="1209554" cy="246221"/>
            </a:xfrm>
            <a:prstGeom prst="rect">
              <a:avLst/>
            </a:prstGeom>
            <a:noFill/>
          </p:spPr>
          <p:txBody>
            <a:bodyPr wrap="square" rtlCol="0">
              <a:spAutoFit/>
            </a:bodyPr>
            <a:lstStyle/>
            <a:p>
              <a:r>
                <a:rPr lang="en-US" sz="1000" dirty="0" smtClean="0"/>
                <a:t>  “Treated” apps</a:t>
              </a:r>
              <a:endParaRPr lang="en-US" sz="1000" dirty="0"/>
            </a:p>
          </p:txBody>
        </p:sp>
        <p:sp>
          <p:nvSpPr>
            <p:cNvPr id="31" name="TextBox 30"/>
            <p:cNvSpPr txBox="1"/>
            <p:nvPr/>
          </p:nvSpPr>
          <p:spPr>
            <a:xfrm rot="16200000">
              <a:off x="1802749" y="3162395"/>
              <a:ext cx="1209554" cy="246221"/>
            </a:xfrm>
            <a:prstGeom prst="rect">
              <a:avLst/>
            </a:prstGeom>
            <a:noFill/>
          </p:spPr>
          <p:txBody>
            <a:bodyPr wrap="square" rtlCol="0">
              <a:spAutoFit/>
            </a:bodyPr>
            <a:lstStyle/>
            <a:p>
              <a:r>
                <a:rPr lang="en-US" sz="1000" smtClean="0"/>
                <a:t>Sales Rank</a:t>
              </a:r>
              <a:endParaRPr lang="en-US" sz="1000" dirty="0"/>
            </a:p>
          </p:txBody>
        </p:sp>
      </p:grpSp>
      <p:sp>
        <p:nvSpPr>
          <p:cNvPr id="38" name="TextBox 37"/>
          <p:cNvSpPr txBox="1"/>
          <p:nvPr/>
        </p:nvSpPr>
        <p:spPr>
          <a:xfrm>
            <a:off x="6686010" y="4571585"/>
            <a:ext cx="1209554" cy="246221"/>
          </a:xfrm>
          <a:prstGeom prst="rect">
            <a:avLst/>
          </a:prstGeom>
          <a:noFill/>
        </p:spPr>
        <p:txBody>
          <a:bodyPr wrap="square" rtlCol="0">
            <a:spAutoFit/>
          </a:bodyPr>
          <a:lstStyle/>
          <a:p>
            <a:r>
              <a:rPr lang="en-US" sz="1000" dirty="0" smtClean="0"/>
              <a:t>Time</a:t>
            </a:r>
          </a:p>
        </p:txBody>
      </p:sp>
    </p:spTree>
    <p:extLst>
      <p:ext uri="{BB962C8B-B14F-4D97-AF65-F5344CB8AC3E}">
        <p14:creationId xmlns:p14="http://schemas.microsoft.com/office/powerpoint/2010/main" val="4200388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601833"/>
            <a:ext cx="8520600" cy="943200"/>
          </a:xfrm>
        </p:spPr>
        <p:txBody>
          <a:bodyPr/>
          <a:lstStyle/>
          <a:p>
            <a:r>
              <a:rPr lang="en-US" smtClean="0"/>
              <a:t>Identification Strategy</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dirty="0" smtClean="0"/>
              <a:t>Exploit the temporal variation between the </a:t>
            </a:r>
            <a:r>
              <a:rPr lang="en-US" b="1" dirty="0" smtClean="0"/>
              <a:t>“Treated” </a:t>
            </a:r>
            <a:r>
              <a:rPr lang="en-US" dirty="0" smtClean="0"/>
              <a:t>(promoted) apps and the </a:t>
            </a:r>
            <a:r>
              <a:rPr lang="en-US" b="1" dirty="0" smtClean="0"/>
              <a:t>“Control” </a:t>
            </a:r>
            <a:r>
              <a:rPr lang="en-US" dirty="0" smtClean="0"/>
              <a:t>apps on Amazon Appstore.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sp>
        <p:nvSpPr>
          <p:cNvPr id="22" name="Arc 21"/>
          <p:cNvSpPr/>
          <p:nvPr/>
        </p:nvSpPr>
        <p:spPr>
          <a:xfrm rot="20240242" flipH="1">
            <a:off x="4472877" y="3016769"/>
            <a:ext cx="3182718" cy="1641987"/>
          </a:xfrm>
          <a:prstGeom prst="arc">
            <a:avLst>
              <a:gd name="adj1" fmla="val 15765827"/>
              <a:gd name="adj2" fmla="val 21126562"/>
            </a:avLst>
          </a:prstGeom>
          <a:ln w="1524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 name="Group 31"/>
          <p:cNvGrpSpPr/>
          <p:nvPr/>
        </p:nvGrpSpPr>
        <p:grpSpPr>
          <a:xfrm>
            <a:off x="2284415" y="2490201"/>
            <a:ext cx="4844464" cy="2327605"/>
            <a:chOff x="2284415" y="2490201"/>
            <a:chExt cx="4844464" cy="2327605"/>
          </a:xfrm>
        </p:grpSpPr>
        <p:cxnSp>
          <p:nvCxnSpPr>
            <p:cNvPr id="11" name="Straight Arrow Connector 10"/>
            <p:cNvCxnSpPr/>
            <p:nvPr/>
          </p:nvCxnSpPr>
          <p:spPr>
            <a:xfrm>
              <a:off x="2467897" y="4709652"/>
              <a:ext cx="422787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56387" y="2497394"/>
              <a:ext cx="0" cy="232041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4554638" y="2766349"/>
              <a:ext cx="7530" cy="2051457"/>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743200" y="2839453"/>
              <a:ext cx="3111023" cy="1132780"/>
            </a:xfrm>
            <a:prstGeom prst="line">
              <a:avLst/>
            </a:prstGeom>
            <a:ln w="1524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23535" y="3529781"/>
              <a:ext cx="1838633"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62168" y="3529781"/>
              <a:ext cx="0"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562168" y="3035395"/>
              <a:ext cx="1353931" cy="4943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1691" y="2490201"/>
              <a:ext cx="1145894" cy="246221"/>
            </a:xfrm>
            <a:prstGeom prst="rect">
              <a:avLst/>
            </a:prstGeom>
            <a:noFill/>
          </p:spPr>
          <p:txBody>
            <a:bodyPr wrap="square" rtlCol="0">
              <a:spAutoFit/>
            </a:bodyPr>
            <a:lstStyle/>
            <a:p>
              <a:r>
                <a:rPr lang="en-US" sz="1000" dirty="0" smtClean="0">
                  <a:solidFill>
                    <a:schemeClr val="accent1"/>
                  </a:solidFill>
                </a:rPr>
                <a:t> FAD Promotion</a:t>
              </a:r>
              <a:endParaRPr lang="en-US" sz="1000" dirty="0">
                <a:solidFill>
                  <a:schemeClr val="accent1"/>
                </a:solidFill>
              </a:endParaRPr>
            </a:p>
          </p:txBody>
        </p:sp>
        <p:sp>
          <p:nvSpPr>
            <p:cNvPr id="28" name="TextBox 27"/>
            <p:cNvSpPr txBox="1"/>
            <p:nvPr/>
          </p:nvSpPr>
          <p:spPr>
            <a:xfrm>
              <a:off x="5919325" y="2665653"/>
              <a:ext cx="1209554" cy="246221"/>
            </a:xfrm>
            <a:prstGeom prst="rect">
              <a:avLst/>
            </a:prstGeom>
            <a:noFill/>
          </p:spPr>
          <p:txBody>
            <a:bodyPr wrap="square" rtlCol="0">
              <a:spAutoFit/>
            </a:bodyPr>
            <a:lstStyle/>
            <a:p>
              <a:r>
                <a:rPr lang="en-US" sz="1000" dirty="0" smtClean="0"/>
                <a:t>“Control” apps</a:t>
              </a:r>
              <a:endParaRPr lang="en-US" sz="1000" dirty="0"/>
            </a:p>
          </p:txBody>
        </p:sp>
        <p:sp>
          <p:nvSpPr>
            <p:cNvPr id="29" name="TextBox 28"/>
            <p:cNvSpPr txBox="1"/>
            <p:nvPr/>
          </p:nvSpPr>
          <p:spPr>
            <a:xfrm>
              <a:off x="5854223" y="2927242"/>
              <a:ext cx="1209554" cy="246221"/>
            </a:xfrm>
            <a:prstGeom prst="rect">
              <a:avLst/>
            </a:prstGeom>
            <a:noFill/>
          </p:spPr>
          <p:txBody>
            <a:bodyPr wrap="square" rtlCol="0">
              <a:spAutoFit/>
            </a:bodyPr>
            <a:lstStyle/>
            <a:p>
              <a:r>
                <a:rPr lang="en-US" sz="1000" dirty="0" smtClean="0"/>
                <a:t>  “Treated” apps</a:t>
              </a:r>
              <a:endParaRPr lang="en-US" sz="1000" dirty="0"/>
            </a:p>
          </p:txBody>
        </p:sp>
        <p:sp>
          <p:nvSpPr>
            <p:cNvPr id="31" name="TextBox 30"/>
            <p:cNvSpPr txBox="1"/>
            <p:nvPr/>
          </p:nvSpPr>
          <p:spPr>
            <a:xfrm rot="16200000">
              <a:off x="1802749" y="3162395"/>
              <a:ext cx="1209554" cy="246221"/>
            </a:xfrm>
            <a:prstGeom prst="rect">
              <a:avLst/>
            </a:prstGeom>
            <a:noFill/>
          </p:spPr>
          <p:txBody>
            <a:bodyPr wrap="square" rtlCol="0">
              <a:spAutoFit/>
            </a:bodyPr>
            <a:lstStyle/>
            <a:p>
              <a:r>
                <a:rPr lang="en-US" sz="1000" smtClean="0"/>
                <a:t>Sales Rank</a:t>
              </a:r>
              <a:endParaRPr lang="en-US" sz="1000" dirty="0"/>
            </a:p>
          </p:txBody>
        </p:sp>
      </p:grpSp>
      <p:graphicFrame>
        <p:nvGraphicFramePr>
          <p:cNvPr id="33" name="Table 32"/>
          <p:cNvGraphicFramePr>
            <a:graphicFrameLocks noGrp="1"/>
          </p:cNvGraphicFramePr>
          <p:nvPr>
            <p:extLst>
              <p:ext uri="{D42A27DB-BD31-4B8C-83A1-F6EECF244321}">
                <p14:modId xmlns:p14="http://schemas.microsoft.com/office/powerpoint/2010/main" val="1797281809"/>
              </p:ext>
            </p:extLst>
          </p:nvPr>
        </p:nvGraphicFramePr>
        <p:xfrm>
          <a:off x="2530636" y="4662561"/>
          <a:ext cx="4109990" cy="914400"/>
        </p:xfrm>
        <a:graphic>
          <a:graphicData uri="http://schemas.openxmlformats.org/drawingml/2006/table">
            <a:tbl>
              <a:tblPr>
                <a:tableStyleId>{5C22544A-7EE6-4342-B048-85BDC9FD1C3A}</a:tableStyleId>
              </a:tblPr>
              <a:tblGrid>
                <a:gridCol w="410999"/>
                <a:gridCol w="410999"/>
                <a:gridCol w="410999"/>
                <a:gridCol w="410999"/>
                <a:gridCol w="410999"/>
                <a:gridCol w="410999"/>
                <a:gridCol w="410999"/>
                <a:gridCol w="410999"/>
                <a:gridCol w="410999"/>
                <a:gridCol w="410999"/>
              </a:tblGrid>
              <a:tr h="232692">
                <a:tc>
                  <a:txBody>
                    <a:bodyPr/>
                    <a:lstStyle/>
                    <a:p>
                      <a:pPr algn="ctr"/>
                      <a:r>
                        <a:rPr lang="en-US" dirty="0" smtClean="0">
                          <a:solidFill>
                            <a:schemeClr val="bg2"/>
                          </a:solidFill>
                        </a:rPr>
                        <a:t>1</a:t>
                      </a:r>
                      <a:endParaRPr lang="en-US" dirty="0">
                        <a:solidFill>
                          <a:schemeClr val="bg2"/>
                        </a:solidFill>
                      </a:endParaRPr>
                    </a:p>
                  </a:txBody>
                  <a:tcPr>
                    <a:lnL w="12700" cmpd="sng">
                      <a:noFill/>
                    </a:lnL>
                    <a:lnR w="12700" cmpd="sng">
                      <a:noFill/>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bg2"/>
                          </a:solidFill>
                        </a:rPr>
                        <a:t>2</a:t>
                      </a:r>
                      <a:endParaRPr lang="en-US" dirty="0">
                        <a:solidFill>
                          <a:schemeClr val="bg2"/>
                        </a:solidFill>
                      </a:endParaRPr>
                    </a:p>
                  </a:txBody>
                  <a:tcPr>
                    <a:lnL w="12700" cmpd="sng">
                      <a:noFill/>
                    </a:lnL>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3</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4</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5</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6</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7</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8</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9</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10</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r>
              <a:tr h="232692">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r>
              <a:tr h="232692">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1</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2</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3</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4</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5</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r>
            </a:tbl>
          </a:graphicData>
        </a:graphic>
      </p:graphicFrame>
      <p:sp>
        <p:nvSpPr>
          <p:cNvPr id="34" name="TextBox 33"/>
          <p:cNvSpPr txBox="1"/>
          <p:nvPr/>
        </p:nvSpPr>
        <p:spPr>
          <a:xfrm>
            <a:off x="6716356" y="4670792"/>
            <a:ext cx="1128347" cy="246221"/>
          </a:xfrm>
          <a:prstGeom prst="rect">
            <a:avLst/>
          </a:prstGeom>
          <a:noFill/>
        </p:spPr>
        <p:txBody>
          <a:bodyPr wrap="square" rtlCol="0">
            <a:spAutoFit/>
          </a:bodyPr>
          <a:lstStyle/>
          <a:p>
            <a:r>
              <a:rPr lang="en-US" sz="1000" b="1" dirty="0" smtClean="0">
                <a:solidFill>
                  <a:schemeClr val="bg2">
                    <a:lumMod val="50000"/>
                  </a:schemeClr>
                </a:solidFill>
              </a:rPr>
              <a:t>Age (months)</a:t>
            </a:r>
            <a:endParaRPr lang="en-US" sz="1000" b="1" dirty="0">
              <a:solidFill>
                <a:schemeClr val="bg2">
                  <a:lumMod val="50000"/>
                </a:schemeClr>
              </a:solidFill>
            </a:endParaRPr>
          </a:p>
        </p:txBody>
      </p:sp>
      <p:sp>
        <p:nvSpPr>
          <p:cNvPr id="35" name="TextBox 34"/>
          <p:cNvSpPr txBox="1"/>
          <p:nvPr/>
        </p:nvSpPr>
        <p:spPr>
          <a:xfrm>
            <a:off x="6717127" y="5312602"/>
            <a:ext cx="1195899" cy="246221"/>
          </a:xfrm>
          <a:prstGeom prst="rect">
            <a:avLst/>
          </a:prstGeom>
          <a:noFill/>
        </p:spPr>
        <p:txBody>
          <a:bodyPr wrap="square" rtlCol="0">
            <a:spAutoFit/>
          </a:bodyPr>
          <a:lstStyle/>
          <a:p>
            <a:r>
              <a:rPr lang="en-US" sz="1000" b="1" smtClean="0">
                <a:solidFill>
                  <a:schemeClr val="bg2">
                    <a:lumMod val="50000"/>
                  </a:schemeClr>
                </a:solidFill>
              </a:rPr>
              <a:t>Post (months)</a:t>
            </a:r>
            <a:endParaRPr lang="en-US" sz="1000" b="1" dirty="0">
              <a:solidFill>
                <a:schemeClr val="bg2">
                  <a:lumMod val="50000"/>
                </a:schemeClr>
              </a:solidFill>
            </a:endParaRPr>
          </a:p>
        </p:txBody>
      </p:sp>
      <p:sp>
        <p:nvSpPr>
          <p:cNvPr id="36" name="TextBox 35"/>
          <p:cNvSpPr txBox="1"/>
          <p:nvPr/>
        </p:nvSpPr>
        <p:spPr>
          <a:xfrm>
            <a:off x="2506976" y="4985177"/>
            <a:ext cx="2037830" cy="246221"/>
          </a:xfrm>
          <a:prstGeom prst="rect">
            <a:avLst/>
          </a:prstGeom>
          <a:noFill/>
        </p:spPr>
        <p:txBody>
          <a:bodyPr wrap="square" rtlCol="0">
            <a:spAutoFit/>
          </a:bodyPr>
          <a:lstStyle/>
          <a:p>
            <a:r>
              <a:rPr lang="en-US" sz="1000" b="1" dirty="0" smtClean="0">
                <a:solidFill>
                  <a:schemeClr val="bg1"/>
                </a:solidFill>
              </a:rPr>
              <a:t>                     After = 0</a:t>
            </a:r>
            <a:endParaRPr lang="en-US" sz="1000" b="1" dirty="0">
              <a:solidFill>
                <a:schemeClr val="bg1"/>
              </a:solidFill>
            </a:endParaRPr>
          </a:p>
        </p:txBody>
      </p:sp>
      <p:sp>
        <p:nvSpPr>
          <p:cNvPr id="37" name="TextBox 36"/>
          <p:cNvSpPr txBox="1"/>
          <p:nvPr/>
        </p:nvSpPr>
        <p:spPr>
          <a:xfrm>
            <a:off x="4528527" y="4992034"/>
            <a:ext cx="2037830" cy="246221"/>
          </a:xfrm>
          <a:prstGeom prst="rect">
            <a:avLst/>
          </a:prstGeom>
          <a:noFill/>
        </p:spPr>
        <p:txBody>
          <a:bodyPr wrap="square" rtlCol="0">
            <a:spAutoFit/>
          </a:bodyPr>
          <a:lstStyle/>
          <a:p>
            <a:r>
              <a:rPr lang="en-US" sz="1000" b="1" dirty="0" smtClean="0">
                <a:solidFill>
                  <a:schemeClr val="bg1"/>
                </a:solidFill>
              </a:rPr>
              <a:t>                     After = 1</a:t>
            </a:r>
            <a:endParaRPr lang="en-US" sz="1000" b="1" dirty="0">
              <a:solidFill>
                <a:schemeClr val="bg1"/>
              </a:solidFill>
            </a:endParaRPr>
          </a:p>
        </p:txBody>
      </p:sp>
    </p:spTree>
    <p:extLst>
      <p:ext uri="{BB962C8B-B14F-4D97-AF65-F5344CB8AC3E}">
        <p14:creationId xmlns:p14="http://schemas.microsoft.com/office/powerpoint/2010/main" val="1705408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Identification Strategy</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dirty="0" smtClean="0"/>
              <a:t>Exploit the temporal variation between the </a:t>
            </a:r>
            <a:r>
              <a:rPr lang="en-US" b="1" dirty="0" smtClean="0"/>
              <a:t>“Treated” </a:t>
            </a:r>
            <a:r>
              <a:rPr lang="en-US" dirty="0" smtClean="0"/>
              <a:t>(promoted) apps and the </a:t>
            </a:r>
            <a:r>
              <a:rPr lang="en-US" b="1" dirty="0" smtClean="0"/>
              <a:t>“Control” </a:t>
            </a:r>
            <a:r>
              <a:rPr lang="en-US" dirty="0" smtClean="0"/>
              <a:t>apps on Amazon Appstore.</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457200" indent="-304800">
              <a:buSzPct val="66666"/>
              <a:buFont typeface="Open Sans"/>
              <a:buChar char="❏"/>
            </a:pPr>
            <a:r>
              <a:rPr lang="en-US" dirty="0"/>
              <a:t>“After” measures immediate impact of promotion, while “Post” can be used to measure long-term impact of promotion.</a:t>
            </a:r>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sp>
        <p:nvSpPr>
          <p:cNvPr id="22" name="Arc 21"/>
          <p:cNvSpPr/>
          <p:nvPr/>
        </p:nvSpPr>
        <p:spPr>
          <a:xfrm rot="20240242" flipH="1">
            <a:off x="4472877" y="3016769"/>
            <a:ext cx="3182718" cy="1641987"/>
          </a:xfrm>
          <a:prstGeom prst="arc">
            <a:avLst>
              <a:gd name="adj1" fmla="val 15765827"/>
              <a:gd name="adj2" fmla="val 21126562"/>
            </a:avLst>
          </a:prstGeom>
          <a:ln w="1524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 name="Group 31"/>
          <p:cNvGrpSpPr/>
          <p:nvPr/>
        </p:nvGrpSpPr>
        <p:grpSpPr>
          <a:xfrm>
            <a:off x="2284415" y="2490201"/>
            <a:ext cx="4844464" cy="2327605"/>
            <a:chOff x="2284415" y="2490201"/>
            <a:chExt cx="4844464" cy="2327605"/>
          </a:xfrm>
        </p:grpSpPr>
        <p:cxnSp>
          <p:nvCxnSpPr>
            <p:cNvPr id="11" name="Straight Arrow Connector 10"/>
            <p:cNvCxnSpPr/>
            <p:nvPr/>
          </p:nvCxnSpPr>
          <p:spPr>
            <a:xfrm>
              <a:off x="2467897" y="4709652"/>
              <a:ext cx="4227871"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556387" y="2497394"/>
              <a:ext cx="0" cy="2320412"/>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4554638" y="2766349"/>
              <a:ext cx="7530" cy="2051457"/>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743200" y="2839453"/>
              <a:ext cx="3111023" cy="1132780"/>
            </a:xfrm>
            <a:prstGeom prst="line">
              <a:avLst/>
            </a:prstGeom>
            <a:ln w="15240" cmpd="sng">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723535" y="3529781"/>
              <a:ext cx="1838633"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62168" y="3529781"/>
              <a:ext cx="0" cy="668593"/>
            </a:xfrm>
            <a:prstGeom prst="line">
              <a:avLst/>
            </a:prstGeom>
            <a:ln w="1524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562168" y="3035395"/>
              <a:ext cx="1353931" cy="4943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1691" y="2490201"/>
              <a:ext cx="1145894" cy="246221"/>
            </a:xfrm>
            <a:prstGeom prst="rect">
              <a:avLst/>
            </a:prstGeom>
            <a:noFill/>
          </p:spPr>
          <p:txBody>
            <a:bodyPr wrap="square" rtlCol="0">
              <a:spAutoFit/>
            </a:bodyPr>
            <a:lstStyle/>
            <a:p>
              <a:r>
                <a:rPr lang="en-US" sz="1000" dirty="0" smtClean="0">
                  <a:solidFill>
                    <a:schemeClr val="accent1"/>
                  </a:solidFill>
                </a:rPr>
                <a:t> FAD Promotion</a:t>
              </a:r>
              <a:endParaRPr lang="en-US" sz="1000" dirty="0">
                <a:solidFill>
                  <a:schemeClr val="accent1"/>
                </a:solidFill>
              </a:endParaRPr>
            </a:p>
          </p:txBody>
        </p:sp>
        <p:sp>
          <p:nvSpPr>
            <p:cNvPr id="28" name="TextBox 27"/>
            <p:cNvSpPr txBox="1"/>
            <p:nvPr/>
          </p:nvSpPr>
          <p:spPr>
            <a:xfrm>
              <a:off x="5919325" y="2665653"/>
              <a:ext cx="1209554" cy="246221"/>
            </a:xfrm>
            <a:prstGeom prst="rect">
              <a:avLst/>
            </a:prstGeom>
            <a:noFill/>
          </p:spPr>
          <p:txBody>
            <a:bodyPr wrap="square" rtlCol="0">
              <a:spAutoFit/>
            </a:bodyPr>
            <a:lstStyle/>
            <a:p>
              <a:r>
                <a:rPr lang="en-US" sz="1000" dirty="0" smtClean="0"/>
                <a:t>“Control” apps</a:t>
              </a:r>
              <a:endParaRPr lang="en-US" sz="1000" dirty="0"/>
            </a:p>
          </p:txBody>
        </p:sp>
        <p:sp>
          <p:nvSpPr>
            <p:cNvPr id="29" name="TextBox 28"/>
            <p:cNvSpPr txBox="1"/>
            <p:nvPr/>
          </p:nvSpPr>
          <p:spPr>
            <a:xfrm>
              <a:off x="5854223" y="2927242"/>
              <a:ext cx="1209554" cy="246221"/>
            </a:xfrm>
            <a:prstGeom prst="rect">
              <a:avLst/>
            </a:prstGeom>
            <a:noFill/>
          </p:spPr>
          <p:txBody>
            <a:bodyPr wrap="square" rtlCol="0">
              <a:spAutoFit/>
            </a:bodyPr>
            <a:lstStyle/>
            <a:p>
              <a:r>
                <a:rPr lang="en-US" sz="1000" dirty="0" smtClean="0"/>
                <a:t>  “Treated” apps</a:t>
              </a:r>
              <a:endParaRPr lang="en-US" sz="1000" dirty="0"/>
            </a:p>
          </p:txBody>
        </p:sp>
        <p:sp>
          <p:nvSpPr>
            <p:cNvPr id="31" name="TextBox 30"/>
            <p:cNvSpPr txBox="1"/>
            <p:nvPr/>
          </p:nvSpPr>
          <p:spPr>
            <a:xfrm rot="16200000">
              <a:off x="1802749" y="3162395"/>
              <a:ext cx="1209554" cy="246221"/>
            </a:xfrm>
            <a:prstGeom prst="rect">
              <a:avLst/>
            </a:prstGeom>
            <a:noFill/>
          </p:spPr>
          <p:txBody>
            <a:bodyPr wrap="square" rtlCol="0">
              <a:spAutoFit/>
            </a:bodyPr>
            <a:lstStyle/>
            <a:p>
              <a:r>
                <a:rPr lang="en-US" sz="1000" smtClean="0"/>
                <a:t>Sales Rank</a:t>
              </a:r>
              <a:endParaRPr lang="en-US" sz="1000" dirty="0"/>
            </a:p>
          </p:txBody>
        </p:sp>
      </p:grpSp>
      <p:graphicFrame>
        <p:nvGraphicFramePr>
          <p:cNvPr id="33" name="Table 32"/>
          <p:cNvGraphicFramePr>
            <a:graphicFrameLocks noGrp="1"/>
          </p:cNvGraphicFramePr>
          <p:nvPr>
            <p:extLst>
              <p:ext uri="{D42A27DB-BD31-4B8C-83A1-F6EECF244321}">
                <p14:modId xmlns:p14="http://schemas.microsoft.com/office/powerpoint/2010/main" val="1797281809"/>
              </p:ext>
            </p:extLst>
          </p:nvPr>
        </p:nvGraphicFramePr>
        <p:xfrm>
          <a:off x="2530636" y="4662561"/>
          <a:ext cx="4109990" cy="914400"/>
        </p:xfrm>
        <a:graphic>
          <a:graphicData uri="http://schemas.openxmlformats.org/drawingml/2006/table">
            <a:tbl>
              <a:tblPr>
                <a:tableStyleId>{5C22544A-7EE6-4342-B048-85BDC9FD1C3A}</a:tableStyleId>
              </a:tblPr>
              <a:tblGrid>
                <a:gridCol w="410999"/>
                <a:gridCol w="410999"/>
                <a:gridCol w="410999"/>
                <a:gridCol w="410999"/>
                <a:gridCol w="410999"/>
                <a:gridCol w="410999"/>
                <a:gridCol w="410999"/>
                <a:gridCol w="410999"/>
                <a:gridCol w="410999"/>
                <a:gridCol w="410999"/>
              </a:tblGrid>
              <a:tr h="232692">
                <a:tc>
                  <a:txBody>
                    <a:bodyPr/>
                    <a:lstStyle/>
                    <a:p>
                      <a:pPr algn="ctr"/>
                      <a:r>
                        <a:rPr lang="en-US" dirty="0" smtClean="0">
                          <a:solidFill>
                            <a:schemeClr val="bg2"/>
                          </a:solidFill>
                        </a:rPr>
                        <a:t>1</a:t>
                      </a:r>
                      <a:endParaRPr lang="en-US" dirty="0">
                        <a:solidFill>
                          <a:schemeClr val="bg2"/>
                        </a:solidFill>
                      </a:endParaRPr>
                    </a:p>
                  </a:txBody>
                  <a:tcPr>
                    <a:lnL w="12700" cmpd="sng">
                      <a:noFill/>
                    </a:lnL>
                    <a:lnR w="12700" cmpd="sng">
                      <a:noFill/>
                    </a:lnR>
                    <a:lnT w="12700" cmpd="sng">
                      <a:noFill/>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bg2"/>
                          </a:solidFill>
                        </a:rPr>
                        <a:t>2</a:t>
                      </a:r>
                      <a:endParaRPr lang="en-US" dirty="0">
                        <a:solidFill>
                          <a:schemeClr val="bg2"/>
                        </a:solidFill>
                      </a:endParaRPr>
                    </a:p>
                  </a:txBody>
                  <a:tcPr>
                    <a:lnL w="12700" cmpd="sng">
                      <a:noFill/>
                    </a:lnL>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3</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4</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5</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6</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7</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8</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9</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c>
                  <a:txBody>
                    <a:bodyPr/>
                    <a:lstStyle/>
                    <a:p>
                      <a:pPr algn="ctr"/>
                      <a:r>
                        <a:rPr lang="en-US" dirty="0" smtClean="0">
                          <a:solidFill>
                            <a:schemeClr val="bg2"/>
                          </a:solidFill>
                        </a:rPr>
                        <a:t>10</a:t>
                      </a:r>
                      <a:endParaRPr lang="en-US" dirty="0">
                        <a:solidFill>
                          <a:schemeClr val="bg2"/>
                        </a:solidFill>
                      </a:endParaRPr>
                    </a:p>
                  </a:txBody>
                  <a:tcPr>
                    <a:lnB w="12700" cap="flat" cmpd="sng" algn="ctr">
                      <a:solidFill>
                        <a:schemeClr val="bg2"/>
                      </a:solidFill>
                      <a:prstDash val="sysDot"/>
                      <a:round/>
                      <a:headEnd type="none" w="med" len="med"/>
                      <a:tailEnd type="none" w="med" len="med"/>
                    </a:lnB>
                    <a:noFill/>
                  </a:tcPr>
                </a:tc>
              </a:tr>
              <a:tr h="232692">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dirty="0"/>
                    </a:p>
                  </a:txBody>
                  <a:tcP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bg2"/>
                      </a:solidFill>
                      <a:prstDash val="sysDot"/>
                      <a:round/>
                      <a:headEnd type="none" w="med" len="med"/>
                      <a:tailEnd type="none" w="med" len="med"/>
                    </a:lnT>
                    <a:lnB w="12700" cap="flat" cmpd="sng" algn="ctr">
                      <a:solidFill>
                        <a:schemeClr val="bg2"/>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r>
              <a:tr h="232692">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0</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1</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2</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3</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4</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c>
                  <a:txBody>
                    <a:bodyPr/>
                    <a:lstStyle/>
                    <a:p>
                      <a:pPr algn="ctr"/>
                      <a:r>
                        <a:rPr lang="en-US" dirty="0" smtClean="0">
                          <a:solidFill>
                            <a:schemeClr val="bg2"/>
                          </a:solidFill>
                        </a:rPr>
                        <a:t>5</a:t>
                      </a:r>
                      <a:endParaRPr lang="en-US" dirty="0">
                        <a:solidFill>
                          <a:schemeClr val="bg2"/>
                        </a:solidFill>
                      </a:endParaRPr>
                    </a:p>
                  </a:txBody>
                  <a:tcPr>
                    <a:lnT w="12700" cap="flat" cmpd="sng" algn="ctr">
                      <a:solidFill>
                        <a:schemeClr val="bg2"/>
                      </a:solidFill>
                      <a:prstDash val="sysDot"/>
                      <a:round/>
                      <a:headEnd type="none" w="med" len="med"/>
                      <a:tailEnd type="none" w="med" len="med"/>
                    </a:lnT>
                    <a:noFill/>
                  </a:tcPr>
                </a:tc>
              </a:tr>
            </a:tbl>
          </a:graphicData>
        </a:graphic>
      </p:graphicFrame>
      <p:sp>
        <p:nvSpPr>
          <p:cNvPr id="34" name="TextBox 33"/>
          <p:cNvSpPr txBox="1"/>
          <p:nvPr/>
        </p:nvSpPr>
        <p:spPr>
          <a:xfrm>
            <a:off x="6716356" y="4670792"/>
            <a:ext cx="1128347" cy="246221"/>
          </a:xfrm>
          <a:prstGeom prst="rect">
            <a:avLst/>
          </a:prstGeom>
          <a:noFill/>
        </p:spPr>
        <p:txBody>
          <a:bodyPr wrap="square" rtlCol="0">
            <a:spAutoFit/>
          </a:bodyPr>
          <a:lstStyle/>
          <a:p>
            <a:r>
              <a:rPr lang="en-US" sz="1000" b="1" dirty="0" smtClean="0">
                <a:solidFill>
                  <a:schemeClr val="bg2">
                    <a:lumMod val="50000"/>
                  </a:schemeClr>
                </a:solidFill>
              </a:rPr>
              <a:t>Age (months)</a:t>
            </a:r>
            <a:endParaRPr lang="en-US" sz="1000" b="1" dirty="0">
              <a:solidFill>
                <a:schemeClr val="bg2">
                  <a:lumMod val="50000"/>
                </a:schemeClr>
              </a:solidFill>
            </a:endParaRPr>
          </a:p>
        </p:txBody>
      </p:sp>
      <p:sp>
        <p:nvSpPr>
          <p:cNvPr id="35" name="TextBox 34"/>
          <p:cNvSpPr txBox="1"/>
          <p:nvPr/>
        </p:nvSpPr>
        <p:spPr>
          <a:xfrm>
            <a:off x="6717127" y="5312602"/>
            <a:ext cx="1195899" cy="246221"/>
          </a:xfrm>
          <a:prstGeom prst="rect">
            <a:avLst/>
          </a:prstGeom>
          <a:noFill/>
        </p:spPr>
        <p:txBody>
          <a:bodyPr wrap="square" rtlCol="0">
            <a:spAutoFit/>
          </a:bodyPr>
          <a:lstStyle/>
          <a:p>
            <a:r>
              <a:rPr lang="en-US" sz="1000" b="1" smtClean="0">
                <a:solidFill>
                  <a:schemeClr val="bg2">
                    <a:lumMod val="50000"/>
                  </a:schemeClr>
                </a:solidFill>
              </a:rPr>
              <a:t>Post (months)</a:t>
            </a:r>
            <a:endParaRPr lang="en-US" sz="1000" b="1" dirty="0">
              <a:solidFill>
                <a:schemeClr val="bg2">
                  <a:lumMod val="50000"/>
                </a:schemeClr>
              </a:solidFill>
            </a:endParaRPr>
          </a:p>
        </p:txBody>
      </p:sp>
      <p:sp>
        <p:nvSpPr>
          <p:cNvPr id="36" name="TextBox 35"/>
          <p:cNvSpPr txBox="1"/>
          <p:nvPr/>
        </p:nvSpPr>
        <p:spPr>
          <a:xfrm>
            <a:off x="2506976" y="4985177"/>
            <a:ext cx="2037830" cy="246221"/>
          </a:xfrm>
          <a:prstGeom prst="rect">
            <a:avLst/>
          </a:prstGeom>
          <a:noFill/>
        </p:spPr>
        <p:txBody>
          <a:bodyPr wrap="square" rtlCol="0">
            <a:spAutoFit/>
          </a:bodyPr>
          <a:lstStyle/>
          <a:p>
            <a:r>
              <a:rPr lang="en-US" sz="1000" b="1" dirty="0" smtClean="0">
                <a:solidFill>
                  <a:schemeClr val="bg1"/>
                </a:solidFill>
              </a:rPr>
              <a:t>                     After = 0</a:t>
            </a:r>
            <a:endParaRPr lang="en-US" sz="1000" b="1" dirty="0">
              <a:solidFill>
                <a:schemeClr val="bg1"/>
              </a:solidFill>
            </a:endParaRPr>
          </a:p>
        </p:txBody>
      </p:sp>
      <p:sp>
        <p:nvSpPr>
          <p:cNvPr id="37" name="TextBox 36"/>
          <p:cNvSpPr txBox="1"/>
          <p:nvPr/>
        </p:nvSpPr>
        <p:spPr>
          <a:xfrm>
            <a:off x="4528527" y="4992034"/>
            <a:ext cx="2037830" cy="246221"/>
          </a:xfrm>
          <a:prstGeom prst="rect">
            <a:avLst/>
          </a:prstGeom>
          <a:noFill/>
        </p:spPr>
        <p:txBody>
          <a:bodyPr wrap="square" rtlCol="0">
            <a:spAutoFit/>
          </a:bodyPr>
          <a:lstStyle/>
          <a:p>
            <a:r>
              <a:rPr lang="en-US" sz="1000" b="1" dirty="0" smtClean="0">
                <a:solidFill>
                  <a:schemeClr val="bg1"/>
                </a:solidFill>
              </a:rPr>
              <a:t>                     After = 1</a:t>
            </a:r>
            <a:endParaRPr lang="en-US" sz="1000" b="1" dirty="0">
              <a:solidFill>
                <a:schemeClr val="bg1"/>
              </a:solidFill>
            </a:endParaRPr>
          </a:p>
        </p:txBody>
      </p:sp>
    </p:spTree>
    <p:extLst>
      <p:ext uri="{BB962C8B-B14F-4D97-AF65-F5344CB8AC3E}">
        <p14:creationId xmlns:p14="http://schemas.microsoft.com/office/powerpoint/2010/main" val="1573964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Econometric Model</a:t>
            </a:r>
            <a:endParaRPr lang="en-US" dirty="0"/>
          </a:p>
        </p:txBody>
      </p:sp>
      <p:sp>
        <p:nvSpPr>
          <p:cNvPr id="3" name="Text Placeholder 2"/>
          <p:cNvSpPr>
            <a:spLocks noGrp="1"/>
          </p:cNvSpPr>
          <p:nvPr>
            <p:ph type="body" idx="1"/>
          </p:nvPr>
        </p:nvSpPr>
        <p:spPr/>
        <p:txBody>
          <a:bodyPr/>
          <a:lstStyle/>
          <a:p>
            <a:pPr marL="285750" indent="-285750">
              <a:buSzPct val="67000"/>
              <a:buFont typeface="Wingdings" charset="2"/>
              <a:buChar char="q"/>
            </a:pPr>
            <a:r>
              <a:rPr lang="en" dirty="0"/>
              <a:t>We use ‘</a:t>
            </a:r>
            <a:r>
              <a:rPr lang="en" b="1" dirty="0"/>
              <a:t>within-between</a:t>
            </a:r>
            <a:r>
              <a:rPr lang="en" dirty="0"/>
              <a:t>’ formulation of multilevel models (Bell and Jones, 2015) to estimate impacts of both time-variant and time-invariant variables </a:t>
            </a:r>
            <a:r>
              <a:rPr lang="en" dirty="0" smtClean="0"/>
              <a:t>on</a:t>
            </a:r>
            <a:r>
              <a:rPr lang="en-US" dirty="0" smtClean="0"/>
              <a:t> </a:t>
            </a:r>
            <a:r>
              <a:rPr lang="en-US" b="1" dirty="0" smtClean="0"/>
              <a:t>log </a:t>
            </a:r>
            <a:r>
              <a:rPr lang="en" b="1" dirty="0" smtClean="0"/>
              <a:t>sales </a:t>
            </a:r>
            <a:r>
              <a:rPr lang="en" b="1" dirty="0"/>
              <a:t>rank</a:t>
            </a:r>
            <a:r>
              <a:rPr lang="en" dirty="0"/>
              <a:t>, </a:t>
            </a:r>
            <a:r>
              <a:rPr lang="en-US" dirty="0" smtClean="0"/>
              <a:t/>
            </a:r>
            <a:br>
              <a:rPr lang="en-US" dirty="0" smtClean="0"/>
            </a:br>
            <a:r>
              <a:rPr lang="en-US" b="1" dirty="0" smtClean="0"/>
              <a:t>log </a:t>
            </a:r>
            <a:r>
              <a:rPr lang="en" b="1" dirty="0" smtClean="0"/>
              <a:t>number </a:t>
            </a:r>
            <a:r>
              <a:rPr lang="en" b="1" dirty="0"/>
              <a:t>of reviews</a:t>
            </a:r>
            <a:r>
              <a:rPr lang="en" dirty="0"/>
              <a:t>, and </a:t>
            </a:r>
            <a:r>
              <a:rPr lang="en" b="1" dirty="0"/>
              <a:t>star-rating</a:t>
            </a:r>
            <a:r>
              <a:rPr lang="en" dirty="0" smtClean="0"/>
              <a:t>.</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285750" indent="-285750">
              <a:buSzPct val="67000"/>
              <a:buFont typeface="Wingdings" charset="2"/>
              <a:buChar char="q"/>
            </a:pPr>
            <a:r>
              <a:rPr lang="en-US" dirty="0" smtClean="0"/>
              <a:t>Explicit separation of ‘</a:t>
            </a:r>
            <a:r>
              <a:rPr lang="en-US" b="1" dirty="0" smtClean="0"/>
              <a:t>within</a:t>
            </a:r>
            <a:r>
              <a:rPr lang="en-US" dirty="0" smtClean="0"/>
              <a:t>’ and ‘</a:t>
            </a:r>
            <a:r>
              <a:rPr lang="en-US" b="1" dirty="0" smtClean="0"/>
              <a:t>between</a:t>
            </a:r>
            <a:r>
              <a:rPr lang="en-US" dirty="0" smtClean="0"/>
              <a:t>’ effects of promotion.</a:t>
            </a:r>
          </a:p>
          <a:p>
            <a:pPr marL="285750" indent="-285750">
              <a:buSzPct val="67000"/>
              <a:buFont typeface="Wingdings" charset="2"/>
              <a:buChar char="q"/>
            </a:pPr>
            <a:r>
              <a:rPr lang="en-US" dirty="0" smtClean="0"/>
              <a:t>Impact of time-invariant app characteristics can be measured with 	    coefficients.</a:t>
            </a:r>
          </a:p>
          <a:p>
            <a:pPr marL="285750" indent="-285750">
              <a:buSzPct val="67000"/>
              <a:buFont typeface="Wingdings" charset="2"/>
              <a:buChar char="q"/>
            </a:pPr>
            <a:r>
              <a:rPr lang="en-US" b="1" dirty="0" smtClean="0"/>
              <a:t>Auto-correlated</a:t>
            </a:r>
            <a:r>
              <a:rPr lang="en-US" dirty="0" smtClean="0"/>
              <a:t> and </a:t>
            </a:r>
            <a:r>
              <a:rPr lang="en-US" b="1" dirty="0" smtClean="0"/>
              <a:t>heteroscedastic</a:t>
            </a:r>
            <a:r>
              <a:rPr lang="en-US" dirty="0" smtClean="0"/>
              <a:t> within-app residuals.</a:t>
            </a:r>
            <a:br>
              <a:rPr lang="en-US" dirty="0" smtClean="0"/>
            </a:b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pic>
        <p:nvPicPr>
          <p:cNvPr id="5" name="Picture 4"/>
          <p:cNvPicPr>
            <a:picLocks noChangeAspect="1"/>
          </p:cNvPicPr>
          <p:nvPr/>
        </p:nvPicPr>
        <p:blipFill>
          <a:blip r:embed="rId2"/>
          <a:stretch>
            <a:fillRect/>
          </a:stretch>
        </p:blipFill>
        <p:spPr>
          <a:xfrm>
            <a:off x="789697" y="2831763"/>
            <a:ext cx="6553200" cy="1536700"/>
          </a:xfrm>
          <a:prstGeom prst="rect">
            <a:avLst/>
          </a:prstGeom>
        </p:spPr>
      </p:pic>
      <p:pic>
        <p:nvPicPr>
          <p:cNvPr id="6" name="Picture 5"/>
          <p:cNvPicPr>
            <a:picLocks noChangeAspect="1"/>
          </p:cNvPicPr>
          <p:nvPr/>
        </p:nvPicPr>
        <p:blipFill>
          <a:blip r:embed="rId3"/>
          <a:stretch>
            <a:fillRect/>
          </a:stretch>
        </p:blipFill>
        <p:spPr>
          <a:xfrm>
            <a:off x="6784659" y="5454643"/>
            <a:ext cx="139700" cy="114300"/>
          </a:xfrm>
          <a:prstGeom prst="rect">
            <a:avLst/>
          </a:prstGeom>
        </p:spPr>
      </p:pic>
      <p:sp>
        <p:nvSpPr>
          <p:cNvPr id="7" name="Down Arrow 6"/>
          <p:cNvSpPr/>
          <p:nvPr/>
        </p:nvSpPr>
        <p:spPr>
          <a:xfrm>
            <a:off x="1104899" y="3198688"/>
            <a:ext cx="194734" cy="414866"/>
          </a:xfrm>
          <a:prstGeom prst="downArrow">
            <a:avLst/>
          </a:prstGeom>
          <a:solidFill>
            <a:schemeClr val="accent1">
              <a:lumMod val="60000"/>
              <a:lumOff val="40000"/>
              <a:alpha val="78000"/>
            </a:schemeClr>
          </a:solidFill>
          <a:ln>
            <a:solidFill>
              <a:schemeClr val="accent1">
                <a:shade val="50000"/>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3333" y="3691467"/>
            <a:ext cx="1735667" cy="523220"/>
          </a:xfrm>
          <a:prstGeom prst="rect">
            <a:avLst/>
          </a:prstGeom>
          <a:noFill/>
          <a:effectLst>
            <a:softEdge rad="12700"/>
          </a:effectLst>
        </p:spPr>
        <p:txBody>
          <a:bodyPr wrap="square" rtlCol="0">
            <a:spAutoFit/>
          </a:bodyPr>
          <a:lstStyle/>
          <a:p>
            <a:r>
              <a:rPr lang="en-US" dirty="0" smtClean="0">
                <a:solidFill>
                  <a:schemeClr val="bg2"/>
                </a:solidFill>
              </a:rPr>
              <a:t>log sales rank</a:t>
            </a:r>
            <a:r>
              <a:rPr lang="en-US" dirty="0">
                <a:solidFill>
                  <a:schemeClr val="bg2"/>
                </a:solidFill>
              </a:rPr>
              <a:t> </a:t>
            </a:r>
            <a:r>
              <a:rPr lang="en-US" dirty="0" smtClean="0">
                <a:solidFill>
                  <a:schemeClr val="bg2"/>
                </a:solidFill>
              </a:rPr>
              <a:t>for app </a:t>
            </a:r>
            <a:r>
              <a:rPr lang="en-US" dirty="0" err="1" smtClean="0">
                <a:solidFill>
                  <a:schemeClr val="bg2"/>
                </a:solidFill>
              </a:rPr>
              <a:t>i</a:t>
            </a:r>
            <a:r>
              <a:rPr lang="en-US" dirty="0" smtClean="0">
                <a:solidFill>
                  <a:schemeClr val="bg2"/>
                </a:solidFill>
              </a:rPr>
              <a:t>  in</a:t>
            </a:r>
            <a:r>
              <a:rPr lang="en-US" dirty="0">
                <a:solidFill>
                  <a:schemeClr val="bg2"/>
                </a:solidFill>
              </a:rPr>
              <a:t> </a:t>
            </a:r>
            <a:r>
              <a:rPr lang="en-US" dirty="0" smtClean="0">
                <a:solidFill>
                  <a:schemeClr val="bg2"/>
                </a:solidFill>
              </a:rPr>
              <a:t>month j</a:t>
            </a:r>
            <a:endParaRPr lang="en-US" dirty="0">
              <a:solidFill>
                <a:schemeClr val="bg2"/>
              </a:solidFill>
            </a:endParaRPr>
          </a:p>
        </p:txBody>
      </p:sp>
      <p:sp>
        <p:nvSpPr>
          <p:cNvPr id="9" name="Rectangle 8"/>
          <p:cNvSpPr/>
          <p:nvPr/>
        </p:nvSpPr>
        <p:spPr>
          <a:xfrm>
            <a:off x="423333" y="3691467"/>
            <a:ext cx="1557867" cy="601133"/>
          </a:xfrm>
          <a:prstGeom prst="rect">
            <a:avLst/>
          </a:prstGeom>
          <a:solidFill>
            <a:schemeClr val="accent1">
              <a:alpha val="0"/>
            </a:schemeClr>
          </a:solidFill>
          <a:ln>
            <a:solidFill>
              <a:schemeClr val="accent1">
                <a:shade val="50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128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23</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Tree>
    <p:extLst>
      <p:ext uri="{BB962C8B-B14F-4D97-AF65-F5344CB8AC3E}">
        <p14:creationId xmlns:p14="http://schemas.microsoft.com/office/powerpoint/2010/main" val="1265432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24</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0667" y="2844800"/>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Sales Rank</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436301"/>
            <a:ext cx="6239933" cy="646331"/>
          </a:xfrm>
          <a:prstGeom prst="rect">
            <a:avLst/>
          </a:prstGeom>
          <a:noFill/>
        </p:spPr>
        <p:txBody>
          <a:bodyPr wrap="square" rtlCol="0">
            <a:spAutoFit/>
          </a:bodyPr>
          <a:lstStyle/>
          <a:p>
            <a:pPr marL="457200" lvl="0" indent="-304800">
              <a:buSzPct val="66666"/>
              <a:buChar char="❏"/>
            </a:pPr>
            <a:r>
              <a:rPr lang="en-US" sz="1800" dirty="0">
                <a:solidFill>
                  <a:schemeClr val="bg2"/>
                </a:solidFill>
              </a:rPr>
              <a:t>25% improvement in the rank immediately after promotion</a:t>
            </a:r>
            <a:r>
              <a:rPr lang="en-US" sz="1800" dirty="0" smtClean="0">
                <a:solidFill>
                  <a:schemeClr val="bg2"/>
                </a:solidFill>
              </a:rPr>
              <a:t>.</a:t>
            </a:r>
            <a:endParaRPr lang="en-US" sz="1800" dirty="0">
              <a:solidFill>
                <a:schemeClr val="bg2"/>
              </a:solidFill>
            </a:endParaRPr>
          </a:p>
        </p:txBody>
      </p:sp>
      <p:sp>
        <p:nvSpPr>
          <p:cNvPr id="11" name="Rectangle 10"/>
          <p:cNvSpPr/>
          <p:nvPr/>
        </p:nvSpPr>
        <p:spPr>
          <a:xfrm>
            <a:off x="3124200" y="1674763"/>
            <a:ext cx="1371600" cy="23023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4235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25</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0667" y="2844800"/>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Sales Rank</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444768"/>
            <a:ext cx="6239933" cy="1477328"/>
          </a:xfrm>
          <a:prstGeom prst="rect">
            <a:avLst/>
          </a:prstGeom>
          <a:noFill/>
        </p:spPr>
        <p:txBody>
          <a:bodyPr wrap="square" rtlCol="0">
            <a:spAutoFit/>
          </a:bodyPr>
          <a:lstStyle/>
          <a:p>
            <a:pPr marL="457200" lvl="0" indent="-304800">
              <a:buSzPct val="66666"/>
              <a:buChar char="❏"/>
            </a:pPr>
            <a:r>
              <a:rPr lang="en-US" sz="1800" dirty="0">
                <a:solidFill>
                  <a:schemeClr val="bg2"/>
                </a:solidFill>
              </a:rPr>
              <a:t>25% improvement in the rank immediately after promotion</a:t>
            </a:r>
            <a:r>
              <a:rPr lang="en-US" sz="1800" dirty="0" smtClean="0">
                <a:solidFill>
                  <a:schemeClr val="bg2"/>
                </a:solidFill>
              </a:rPr>
              <a:t>.</a:t>
            </a:r>
            <a:br>
              <a:rPr lang="en-US" sz="1800" dirty="0" smtClean="0">
                <a:solidFill>
                  <a:schemeClr val="bg2"/>
                </a:solidFill>
              </a:rPr>
            </a:br>
            <a:endParaRPr lang="en-US" sz="1800" dirty="0">
              <a:solidFill>
                <a:schemeClr val="bg2"/>
              </a:solidFill>
            </a:endParaRPr>
          </a:p>
          <a:p>
            <a:pPr marL="457200" lvl="0" indent="-304800">
              <a:buSzPct val="66666"/>
              <a:buChar char="❏"/>
            </a:pPr>
            <a:r>
              <a:rPr lang="en-US" sz="1800" dirty="0">
                <a:solidFill>
                  <a:schemeClr val="bg2"/>
                </a:solidFill>
              </a:rPr>
              <a:t>Improvement in sales rank lasts for 3-4 months.</a:t>
            </a:r>
          </a:p>
          <a:p>
            <a:endParaRPr lang="en-US" sz="1800" dirty="0">
              <a:solidFill>
                <a:schemeClr val="bg2"/>
              </a:solidFill>
            </a:endParaRPr>
          </a:p>
        </p:txBody>
      </p:sp>
      <p:sp>
        <p:nvSpPr>
          <p:cNvPr id="11" name="Rectangle 10"/>
          <p:cNvSpPr/>
          <p:nvPr/>
        </p:nvSpPr>
        <p:spPr>
          <a:xfrm>
            <a:off x="3141132" y="2128096"/>
            <a:ext cx="1371600" cy="428837"/>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231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26</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0667" y="2844800"/>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User Reviews</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579216"/>
            <a:ext cx="6239933" cy="646331"/>
          </a:xfrm>
          <a:prstGeom prst="rect">
            <a:avLst/>
          </a:prstGeom>
          <a:noFill/>
        </p:spPr>
        <p:txBody>
          <a:bodyPr wrap="square" rtlCol="0">
            <a:spAutoFit/>
          </a:bodyPr>
          <a:lstStyle/>
          <a:p>
            <a:pPr marL="457200" lvl="0" indent="-304800">
              <a:buSzPct val="66666"/>
              <a:buChar char="❏"/>
            </a:pPr>
            <a:r>
              <a:rPr lang="en-US" sz="1800" dirty="0">
                <a:solidFill>
                  <a:schemeClr val="bg2"/>
                </a:solidFill>
              </a:rPr>
              <a:t>Abrupt 18-fold increase in the number of monthly reviews after promotion</a:t>
            </a:r>
            <a:r>
              <a:rPr lang="en-US" sz="1800" dirty="0" smtClean="0">
                <a:solidFill>
                  <a:schemeClr val="bg2"/>
                </a:solidFill>
              </a:rPr>
              <a:t>.</a:t>
            </a:r>
            <a:endParaRPr lang="en-US" sz="1800" dirty="0">
              <a:solidFill>
                <a:schemeClr val="bg2"/>
              </a:solidFill>
            </a:endParaRPr>
          </a:p>
        </p:txBody>
      </p:sp>
      <p:sp>
        <p:nvSpPr>
          <p:cNvPr id="11" name="Rectangle 10"/>
          <p:cNvSpPr/>
          <p:nvPr/>
        </p:nvSpPr>
        <p:spPr>
          <a:xfrm>
            <a:off x="4834465" y="1646114"/>
            <a:ext cx="1371600" cy="2387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9110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0667" y="2844800"/>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User Reviews</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579216"/>
            <a:ext cx="6239933" cy="1200329"/>
          </a:xfrm>
          <a:prstGeom prst="rect">
            <a:avLst/>
          </a:prstGeom>
          <a:noFill/>
        </p:spPr>
        <p:txBody>
          <a:bodyPr wrap="square" rtlCol="0">
            <a:spAutoFit/>
          </a:bodyPr>
          <a:lstStyle/>
          <a:p>
            <a:pPr marL="457200" lvl="0" indent="-304800">
              <a:buSzPct val="66666"/>
              <a:buChar char="❏"/>
            </a:pPr>
            <a:r>
              <a:rPr lang="en-US" sz="1800" dirty="0">
                <a:solidFill>
                  <a:schemeClr val="bg2"/>
                </a:solidFill>
              </a:rPr>
              <a:t>Abrupt 18-fold increase in the number of monthly reviews after promotion</a:t>
            </a:r>
            <a:r>
              <a:rPr lang="en-US" sz="1800" dirty="0" smtClean="0">
                <a:solidFill>
                  <a:schemeClr val="bg2"/>
                </a:solidFill>
              </a:rPr>
              <a:t>.</a:t>
            </a:r>
            <a:br>
              <a:rPr lang="en-US" sz="1800" dirty="0" smtClean="0">
                <a:solidFill>
                  <a:schemeClr val="bg2"/>
                </a:solidFill>
              </a:rPr>
            </a:br>
            <a:endParaRPr lang="en-US" sz="1800" dirty="0">
              <a:solidFill>
                <a:schemeClr val="bg2"/>
              </a:solidFill>
            </a:endParaRPr>
          </a:p>
          <a:p>
            <a:pPr marL="457200" lvl="0" indent="-304800">
              <a:buSzPct val="66666"/>
              <a:buChar char="❏"/>
            </a:pPr>
            <a:r>
              <a:rPr lang="en-US" sz="1800" dirty="0">
                <a:solidFill>
                  <a:schemeClr val="bg2"/>
                </a:solidFill>
              </a:rPr>
              <a:t>Increase in monthly reviews lasts for 4-5 months.</a:t>
            </a:r>
            <a:endParaRPr lang="en-US" sz="1800" dirty="0">
              <a:solidFill>
                <a:schemeClr val="bg2"/>
              </a:solidFill>
            </a:endParaRPr>
          </a:p>
        </p:txBody>
      </p:sp>
      <p:sp>
        <p:nvSpPr>
          <p:cNvPr id="11" name="Rectangle 10"/>
          <p:cNvSpPr/>
          <p:nvPr/>
        </p:nvSpPr>
        <p:spPr>
          <a:xfrm>
            <a:off x="4800598" y="2107975"/>
            <a:ext cx="1371600" cy="464073"/>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601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28</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9133" y="2861733"/>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User Ratings</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579216"/>
            <a:ext cx="6239933" cy="646331"/>
          </a:xfrm>
          <a:prstGeom prst="rect">
            <a:avLst/>
          </a:prstGeom>
          <a:noFill/>
        </p:spPr>
        <p:txBody>
          <a:bodyPr wrap="square" rtlCol="0">
            <a:spAutoFit/>
          </a:bodyPr>
          <a:lstStyle/>
          <a:p>
            <a:pPr marL="457200" lvl="0" indent="-304800">
              <a:buSzPct val="66666"/>
              <a:buChar char="❏"/>
            </a:pPr>
            <a:r>
              <a:rPr lang="en-US" sz="1800" dirty="0">
                <a:solidFill>
                  <a:schemeClr val="bg2"/>
                </a:solidFill>
              </a:rPr>
              <a:t>Abrupt decrease in user rating by 0.16 stars after promotion</a:t>
            </a:r>
            <a:r>
              <a:rPr lang="en-US" sz="1800" dirty="0" smtClean="0">
                <a:solidFill>
                  <a:schemeClr val="bg2"/>
                </a:solidFill>
              </a:rPr>
              <a:t>.</a:t>
            </a:r>
            <a:endParaRPr lang="en-US" sz="1800" dirty="0">
              <a:solidFill>
                <a:schemeClr val="bg2"/>
              </a:solidFill>
            </a:endParaRPr>
          </a:p>
        </p:txBody>
      </p:sp>
      <p:sp>
        <p:nvSpPr>
          <p:cNvPr id="11" name="Rectangle 10"/>
          <p:cNvSpPr/>
          <p:nvPr/>
        </p:nvSpPr>
        <p:spPr>
          <a:xfrm>
            <a:off x="6443132" y="1646196"/>
            <a:ext cx="1371600" cy="2320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328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9" y="228410"/>
            <a:ext cx="8520600" cy="917134"/>
          </a:xfrm>
        </p:spPr>
        <p:txBody>
          <a:bodyPr/>
          <a:lstStyle/>
          <a:p>
            <a:r>
              <a:rPr lang="en-US" dirty="0" smtClean="0"/>
              <a:t>The App Economy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59" y="1086388"/>
            <a:ext cx="6018694" cy="3910057"/>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59" y="1862363"/>
            <a:ext cx="6014385" cy="3420837"/>
          </a:xfrm>
          <a:prstGeom prst="rect">
            <a:avLst/>
          </a:prstGeom>
          <a:effectLst>
            <a:outerShdw blurRad="50800" dist="38100" dir="10800000" algn="r"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419" y="2758749"/>
            <a:ext cx="6019525" cy="3871649"/>
          </a:xfrm>
          <a:prstGeom prst="rect">
            <a:avLst/>
          </a:prstGeom>
          <a:effectLst>
            <a:outerShdw blurRad="50800" dist="38100" dir="10800000" algn="r" rotWithShape="0">
              <a:prstClr val="black">
                <a:alpha val="40000"/>
              </a:prstClr>
            </a:outerShdw>
          </a:effectLst>
        </p:spPr>
      </p:pic>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sp>
        <p:nvSpPr>
          <p:cNvPr id="13" name="TextBox 12"/>
          <p:cNvSpPr txBox="1"/>
          <p:nvPr/>
        </p:nvSpPr>
        <p:spPr>
          <a:xfrm>
            <a:off x="6169553" y="1086388"/>
            <a:ext cx="2851604" cy="5632311"/>
          </a:xfrm>
          <a:prstGeom prst="rect">
            <a:avLst/>
          </a:prstGeom>
          <a:noFill/>
        </p:spPr>
        <p:txBody>
          <a:bodyPr wrap="square" rtlCol="0">
            <a:spAutoFit/>
          </a:bodyPr>
          <a:lstStyle/>
          <a:p>
            <a:pPr marL="457200" lvl="0" indent="-304800">
              <a:buSzPct val="66666"/>
              <a:buChar char="❏"/>
            </a:pPr>
            <a:r>
              <a:rPr lang="en-US" sz="1800" dirty="0">
                <a:solidFill>
                  <a:schemeClr val="bg2"/>
                </a:solidFill>
              </a:rPr>
              <a:t>Global app economy will grow from $1.3 trillion in 2016, to $6.3 trillion in </a:t>
            </a:r>
            <a:r>
              <a:rPr lang="en-US" sz="1800" dirty="0" smtClean="0">
                <a:solidFill>
                  <a:schemeClr val="bg2"/>
                </a:solidFill>
              </a:rPr>
              <a:t>2021.</a:t>
            </a:r>
            <a:br>
              <a:rPr lang="en-US" sz="1800" dirty="0" smtClean="0">
                <a:solidFill>
                  <a:schemeClr val="bg2"/>
                </a:solidFill>
              </a:rPr>
            </a:br>
            <a:endParaRPr lang="en-US" sz="1800" dirty="0" smtClean="0">
              <a:solidFill>
                <a:schemeClr val="bg2"/>
              </a:solidFill>
            </a:endParaRPr>
          </a:p>
          <a:p>
            <a:pPr marL="457200" indent="-304800">
              <a:buSzPct val="66666"/>
              <a:buFontTx/>
              <a:buChar char="❏"/>
            </a:pPr>
            <a:r>
              <a:rPr lang="en-US" sz="1800" dirty="0">
                <a:solidFill>
                  <a:schemeClr val="bg2"/>
                </a:solidFill>
              </a:rPr>
              <a:t>User base will double from 3.4 billion in 2016, to 6.3 billion in 2021.</a:t>
            </a:r>
            <a:br>
              <a:rPr lang="en-US" sz="1800" dirty="0">
                <a:solidFill>
                  <a:schemeClr val="bg2"/>
                </a:solidFill>
              </a:rPr>
            </a:br>
            <a:endParaRPr lang="en-US" sz="1800" dirty="0" smtClean="0">
              <a:solidFill>
                <a:schemeClr val="bg2"/>
              </a:solidFill>
            </a:endParaRPr>
          </a:p>
          <a:p>
            <a:pPr marL="457200" indent="-304800">
              <a:buSzPct val="66666"/>
              <a:buFontTx/>
              <a:buChar char="❏"/>
            </a:pPr>
            <a:r>
              <a:rPr lang="en-US" sz="1800" dirty="0" smtClean="0">
                <a:solidFill>
                  <a:schemeClr val="bg2"/>
                </a:solidFill>
              </a:rPr>
              <a:t>Google </a:t>
            </a:r>
            <a:r>
              <a:rPr lang="en-US" sz="1800" dirty="0">
                <a:solidFill>
                  <a:schemeClr val="bg2"/>
                </a:solidFill>
              </a:rPr>
              <a:t>Playstore combined with third-party Android marketplaces will overtake iOS App Store, thanks to China.</a:t>
            </a:r>
            <a:endParaRPr lang="en" sz="1800" b="1" i="1" dirty="0">
              <a:solidFill>
                <a:schemeClr val="bg2"/>
              </a:solidFill>
            </a:endParaRPr>
          </a:p>
          <a:p>
            <a:pPr marL="457200" indent="-304800">
              <a:buSzPct val="66666"/>
              <a:buFontTx/>
              <a:buChar char="❏"/>
            </a:pPr>
            <a:endParaRPr lang="en-US" sz="1800" dirty="0">
              <a:solidFill>
                <a:schemeClr val="bg2"/>
              </a:solidFill>
            </a:endParaRPr>
          </a:p>
          <a:p>
            <a:pPr marL="457200" lvl="0" indent="-304800">
              <a:buSzPct val="66666"/>
              <a:buChar char="❏"/>
            </a:pPr>
            <a:endParaRPr lang="en-US" sz="1800" dirty="0">
              <a:solidFill>
                <a:schemeClr val="bg2"/>
              </a:solidFill>
            </a:endParaRPr>
          </a:p>
          <a:p>
            <a:pPr marL="457200" lvl="0" indent="-304800">
              <a:buSzPct val="66666"/>
              <a:buChar char="❏"/>
            </a:pPr>
            <a:endParaRPr lang="en-US" sz="1800" dirty="0">
              <a:solidFill>
                <a:schemeClr val="bg2"/>
              </a:solidFill>
            </a:endParaRPr>
          </a:p>
        </p:txBody>
      </p:sp>
    </p:spTree>
    <p:extLst>
      <p:ext uri="{BB962C8B-B14F-4D97-AF65-F5344CB8AC3E}">
        <p14:creationId xmlns:p14="http://schemas.microsoft.com/office/powerpoint/2010/main" val="1425630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29</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
        <p:nvSpPr>
          <p:cNvPr id="7" name="Rectangle 6"/>
          <p:cNvSpPr/>
          <p:nvPr/>
        </p:nvSpPr>
        <p:spPr>
          <a:xfrm>
            <a:off x="754591" y="2556933"/>
            <a:ext cx="7634817" cy="3733800"/>
          </a:xfrm>
          <a:prstGeom prst="rect">
            <a:avLst/>
          </a:prstGeom>
          <a:solidFill>
            <a:schemeClr val="bg1">
              <a:alpha val="9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09133" y="2861733"/>
            <a:ext cx="6544733" cy="461665"/>
          </a:xfrm>
          <a:prstGeom prst="rect">
            <a:avLst/>
          </a:prstGeom>
          <a:noFill/>
        </p:spPr>
        <p:txBody>
          <a:bodyPr wrap="square" rtlCol="0">
            <a:spAutoFit/>
          </a:bodyPr>
          <a:lstStyle/>
          <a:p>
            <a:r>
              <a:rPr lang="en-US" sz="2400" b="1" dirty="0" smtClean="0">
                <a:solidFill>
                  <a:schemeClr val="accent1"/>
                </a:solidFill>
                <a:latin typeface="PT Sans Narrow" charset="-52"/>
                <a:ea typeface="PT Sans Narrow" charset="-52"/>
                <a:cs typeface="PT Sans Narrow" charset="-52"/>
              </a:rPr>
              <a:t>Impact on User Ratings</a:t>
            </a:r>
          </a:p>
        </p:txBody>
      </p:sp>
      <p:sp>
        <p:nvSpPr>
          <p:cNvPr id="9" name="TextBox 8"/>
          <p:cNvSpPr txBox="1"/>
          <p:nvPr/>
        </p:nvSpPr>
        <p:spPr>
          <a:xfrm>
            <a:off x="1109133" y="3488267"/>
            <a:ext cx="6417734" cy="307777"/>
          </a:xfrm>
          <a:prstGeom prst="rect">
            <a:avLst/>
          </a:prstGeom>
          <a:noFill/>
        </p:spPr>
        <p:txBody>
          <a:bodyPr wrap="square" rtlCol="0">
            <a:spAutoFit/>
          </a:bodyPr>
          <a:lstStyle/>
          <a:p>
            <a:pPr marL="285750" indent="-285750">
              <a:buFont typeface="Wingdings" charset="2"/>
              <a:buChar char="q"/>
            </a:pPr>
            <a:endParaRPr lang="en-US" dirty="0">
              <a:solidFill>
                <a:schemeClr val="bg2"/>
              </a:solidFill>
              <a:latin typeface="PT Sans" charset="-52"/>
              <a:ea typeface="PT Sans" charset="-52"/>
              <a:cs typeface="PT Sans" charset="-52"/>
            </a:endParaRPr>
          </a:p>
        </p:txBody>
      </p:sp>
      <p:sp>
        <p:nvSpPr>
          <p:cNvPr id="10" name="TextBox 9"/>
          <p:cNvSpPr txBox="1"/>
          <p:nvPr/>
        </p:nvSpPr>
        <p:spPr>
          <a:xfrm>
            <a:off x="1026084" y="3579216"/>
            <a:ext cx="6239933" cy="1200329"/>
          </a:xfrm>
          <a:prstGeom prst="rect">
            <a:avLst/>
          </a:prstGeom>
          <a:noFill/>
        </p:spPr>
        <p:txBody>
          <a:bodyPr wrap="square" rtlCol="0">
            <a:spAutoFit/>
          </a:bodyPr>
          <a:lstStyle/>
          <a:p>
            <a:pPr marL="457200" lvl="0" indent="-304800">
              <a:buSzPct val="66666"/>
              <a:buChar char="❏"/>
            </a:pPr>
            <a:r>
              <a:rPr lang="en-US" sz="1800" dirty="0">
                <a:solidFill>
                  <a:schemeClr val="bg2"/>
                </a:solidFill>
              </a:rPr>
              <a:t>Abrupt decrease in user rating by 0.16 stars after promotion</a:t>
            </a:r>
            <a:r>
              <a:rPr lang="en-US" sz="1800" dirty="0" smtClean="0">
                <a:solidFill>
                  <a:schemeClr val="bg2"/>
                </a:solidFill>
              </a:rPr>
              <a:t>.</a:t>
            </a:r>
            <a:br>
              <a:rPr lang="en-US" sz="1800" dirty="0" smtClean="0">
                <a:solidFill>
                  <a:schemeClr val="bg2"/>
                </a:solidFill>
              </a:rPr>
            </a:br>
            <a:endParaRPr lang="en-US" sz="1800" dirty="0">
              <a:solidFill>
                <a:schemeClr val="bg2"/>
              </a:solidFill>
            </a:endParaRPr>
          </a:p>
          <a:p>
            <a:pPr marL="457200" lvl="0" indent="-304800">
              <a:buSzPct val="66666"/>
              <a:buChar char="❏"/>
            </a:pPr>
            <a:r>
              <a:rPr lang="en-US" sz="1800" dirty="0">
                <a:solidFill>
                  <a:schemeClr val="bg2"/>
                </a:solidFill>
              </a:rPr>
              <a:t>Displayed user ratings never recover.</a:t>
            </a:r>
          </a:p>
        </p:txBody>
      </p:sp>
      <p:sp>
        <p:nvSpPr>
          <p:cNvPr id="11" name="Rectangle 10"/>
          <p:cNvSpPr/>
          <p:nvPr/>
        </p:nvSpPr>
        <p:spPr>
          <a:xfrm>
            <a:off x="6426199" y="2115465"/>
            <a:ext cx="1371600" cy="2320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096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Impact of app-characteristics on effectiveness of promotion</a:t>
            </a:r>
            <a:endParaRPr lang="en-US" dirty="0"/>
          </a:p>
        </p:txBody>
      </p:sp>
      <p:sp>
        <p:nvSpPr>
          <p:cNvPr id="3" name="Text Placeholder 2"/>
          <p:cNvSpPr>
            <a:spLocks noGrp="1"/>
          </p:cNvSpPr>
          <p:nvPr>
            <p:ph type="body" idx="1"/>
          </p:nvPr>
        </p:nvSpPr>
        <p:spPr>
          <a:xfrm>
            <a:off x="311700" y="1468977"/>
            <a:ext cx="8520600" cy="4403700"/>
          </a:xfrm>
        </p:spPr>
        <p:txBody>
          <a:bodyPr/>
          <a:lstStyle/>
          <a:p>
            <a:pPr marL="457200" lvl="0" indent="-304800">
              <a:buSzPct val="66666"/>
              <a:buChar char="❏"/>
            </a:pPr>
            <a:endParaRPr lang="en-US" dirty="0" smtClean="0"/>
          </a:p>
          <a:p>
            <a:pPr marL="457200" lvl="0" indent="-304800">
              <a:buSzPct val="66666"/>
              <a:buChar char="❏"/>
            </a:pPr>
            <a:r>
              <a:rPr lang="en-US" dirty="0" smtClean="0"/>
              <a:t>10</a:t>
            </a:r>
            <a:r>
              <a:rPr lang="en-US" dirty="0" smtClean="0"/>
              <a:t>% increase in </a:t>
            </a:r>
            <a:r>
              <a:rPr lang="en-US" b="1" dirty="0" smtClean="0"/>
              <a:t>app siz</a:t>
            </a:r>
            <a:r>
              <a:rPr lang="en-US" dirty="0" smtClean="0"/>
              <a:t>e decreases post-promotion improvement in sales rank by 1.42%.</a:t>
            </a:r>
          </a:p>
          <a:p>
            <a:pPr marL="457200" lvl="0" indent="-304800">
              <a:buSzPct val="66666"/>
              <a:buChar char="❏"/>
            </a:pPr>
            <a:r>
              <a:rPr lang="en-US" dirty="0" smtClean="0"/>
              <a:t>An extra </a:t>
            </a:r>
            <a:r>
              <a:rPr lang="en-US" b="1" dirty="0" smtClean="0"/>
              <a:t>screenshot</a:t>
            </a:r>
            <a:r>
              <a:rPr lang="en-US" dirty="0" smtClean="0"/>
              <a:t> on app profile page improves post-promotion sales rank by 4.5%.</a:t>
            </a:r>
          </a:p>
          <a:p>
            <a:pPr marL="457200" lvl="0" indent="-304800">
              <a:buSzPct val="66666"/>
              <a:buChar char="❏"/>
            </a:pPr>
            <a:r>
              <a:rPr lang="en-US" dirty="0" smtClean="0"/>
              <a:t>10% increase in </a:t>
            </a:r>
            <a:r>
              <a:rPr lang="en-US" b="1" dirty="0" smtClean="0"/>
              <a:t>app description </a:t>
            </a:r>
            <a:r>
              <a:rPr lang="en-US" dirty="0" smtClean="0"/>
              <a:t>improves effectiveness of promotion by 2%.</a:t>
            </a:r>
          </a:p>
          <a:p>
            <a:pPr marL="457200" lvl="0" indent="-304800">
              <a:buSzPct val="66666"/>
              <a:buChar char="❏"/>
            </a:pPr>
            <a:r>
              <a:rPr lang="en-US" dirty="0" smtClean="0"/>
              <a:t>App’s original price or in-app purchase option does not affect effectiveness of promotion.</a:t>
            </a:r>
            <a:endParaRPr lang="en-US" dirty="0"/>
          </a:p>
          <a:p>
            <a:pPr marL="457200" marR="0" lvl="0" indent="-304800" defTabSz="914400" eaLnBrk="1" fontAlgn="auto" latinLnBrk="0" hangingPunct="1">
              <a:lnSpc>
                <a:spcPct val="100000"/>
              </a:lnSpc>
              <a:spcBef>
                <a:spcPts val="0"/>
              </a:spcBef>
              <a:spcAft>
                <a:spcPts val="0"/>
              </a:spcAft>
              <a:buClrTx/>
              <a:buSzPct val="66666"/>
              <a:buFontTx/>
              <a:buNone/>
              <a:tabLst/>
              <a:defRPr/>
            </a:pP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18845249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Impact within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Does </a:t>
            </a:r>
            <a:r>
              <a:rPr lang="en-US" b="1" dirty="0" smtClean="0"/>
              <a:t>higher app visibility during promotion lead to increased sales? </a:t>
            </a:r>
            <a:r>
              <a:rPr lang="en-US" dirty="0" smtClean="0"/>
              <a:t/>
            </a:r>
            <a:br>
              <a:rPr lang="en-US" dirty="0" smtClean="0"/>
            </a:br>
            <a:r>
              <a:rPr lang="en-US" dirty="0" smtClean="0"/>
              <a:t/>
            </a:r>
            <a:br>
              <a:rPr lang="en-US" dirty="0" smtClean="0"/>
            </a:br>
            <a:r>
              <a:rPr lang="en-US" dirty="0">
                <a:solidFill>
                  <a:schemeClr val="accent1"/>
                </a:solidFill>
              </a:rPr>
              <a:t>Promotion results into an immediate improvement in sales, which lasts for </a:t>
            </a:r>
            <a:r>
              <a:rPr lang="en-US" dirty="0" smtClean="0">
                <a:solidFill>
                  <a:schemeClr val="accent1"/>
                </a:solidFill>
              </a:rPr>
              <a:t>3-4 </a:t>
            </a:r>
            <a:r>
              <a:rPr lang="en-US" dirty="0">
                <a:solidFill>
                  <a:schemeClr val="accent1"/>
                </a:solidFill>
              </a:rPr>
              <a:t>months after promotion.</a:t>
            </a:r>
          </a:p>
          <a:p>
            <a:pPr marL="457200" indent="-304800">
              <a:buSzPct val="66666"/>
              <a:buFont typeface="Open Sans"/>
              <a:buChar char="❏"/>
            </a:pPr>
            <a:r>
              <a:rPr lang="en-US" b="1" dirty="0"/>
              <a:t>Are there any down sides to promotion?</a:t>
            </a:r>
            <a:r>
              <a:rPr lang="en-US" dirty="0"/>
              <a:t/>
            </a:r>
            <a:br>
              <a:rPr lang="en-US" dirty="0"/>
            </a:br>
            <a:r>
              <a:rPr lang="en-US" dirty="0"/>
              <a:t/>
            </a:r>
            <a:br>
              <a:rPr lang="en-US" dirty="0"/>
            </a:br>
            <a:r>
              <a:rPr lang="en-US" dirty="0">
                <a:solidFill>
                  <a:schemeClr val="accent1"/>
                </a:solidFill>
              </a:rPr>
              <a:t>All promoted apps experience a decline in user ratings after promotion</a:t>
            </a:r>
            <a:r>
              <a:rPr lang="en-US" dirty="0" smtClean="0">
                <a:solidFill>
                  <a:schemeClr val="accent1"/>
                </a:solidFill>
              </a:rPr>
              <a:t>.</a:t>
            </a:r>
            <a:br>
              <a:rPr lang="en-US" dirty="0" smtClean="0">
                <a:solidFill>
                  <a:schemeClr val="accent1"/>
                </a:solidFill>
              </a:rPr>
            </a:br>
            <a:endParaRPr lang="en-US" dirty="0">
              <a:solidFill>
                <a:schemeClr val="accent1"/>
              </a:solidFill>
            </a:endParaRPr>
          </a:p>
          <a:p>
            <a:pPr marL="457200" lvl="0" indent="-304800">
              <a:buSzPct val="66666"/>
              <a:buChar char="❏"/>
            </a:pPr>
            <a:r>
              <a:rPr lang="en-US" b="1" dirty="0" smtClean="0"/>
              <a:t>Do all promoted apps benefit equally from the promotion?</a:t>
            </a:r>
            <a:r>
              <a:rPr lang="en-US" dirty="0" smtClean="0"/>
              <a:t/>
            </a:r>
            <a:br>
              <a:rPr lang="en-US" dirty="0" smtClean="0"/>
            </a:br>
            <a:r>
              <a:rPr lang="en-US" dirty="0"/>
              <a:t/>
            </a:r>
            <a:br>
              <a:rPr lang="en-US" dirty="0"/>
            </a:br>
            <a:r>
              <a:rPr lang="en-US" dirty="0" smtClean="0">
                <a:solidFill>
                  <a:schemeClr val="accent1"/>
                </a:solidFill>
              </a:rPr>
              <a:t>Low </a:t>
            </a:r>
            <a:r>
              <a:rPr lang="en-US" dirty="0">
                <a:solidFill>
                  <a:schemeClr val="accent1"/>
                </a:solidFill>
              </a:rPr>
              <a:t>quality apps are the biggest beneficiaries of promotion. </a:t>
            </a:r>
            <a:endParaRPr lang="en-US" dirty="0" smtClean="0">
              <a:solidFill>
                <a:schemeClr val="accent1"/>
              </a:solidFill>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31</a:t>
            </a:fld>
            <a:endParaRPr lang="en"/>
          </a:p>
        </p:txBody>
      </p:sp>
      <p:sp>
        <p:nvSpPr>
          <p:cNvPr id="5" name="Rectangle 4"/>
          <p:cNvSpPr/>
          <p:nvPr/>
        </p:nvSpPr>
        <p:spPr>
          <a:xfrm>
            <a:off x="369027" y="1562944"/>
            <a:ext cx="8076926" cy="2868801"/>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3748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impact of promotion</a:t>
            </a:r>
            <a:endParaRPr lang="en-US" dirty="0"/>
          </a:p>
        </p:txBody>
      </p:sp>
      <p:sp>
        <p:nvSpPr>
          <p:cNvPr id="3" name="Text Placeholder 2"/>
          <p:cNvSpPr>
            <a:spLocks noGrp="1"/>
          </p:cNvSpPr>
          <p:nvPr>
            <p:ph type="body" idx="1"/>
          </p:nvPr>
        </p:nvSpPr>
        <p:spPr/>
        <p:txBody>
          <a:bodyPr/>
          <a:lstStyle/>
          <a:p>
            <a:pPr marL="457200" indent="-304800">
              <a:buSzPct val="66666"/>
              <a:buFont typeface="Open Sans"/>
              <a:buChar char="❏"/>
            </a:pPr>
            <a:r>
              <a:rPr lang="en-US" dirty="0" smtClean="0"/>
              <a:t>Do pre-existing biases regarding quality of promoted app affect consumers’ purchase decision during promotion?</a:t>
            </a:r>
          </a:p>
          <a:p>
            <a:pPr marL="457200" indent="-304800">
              <a:buSzPct val="66666"/>
              <a:buFont typeface="Open Sans"/>
              <a:buChar char="❏"/>
            </a:pPr>
            <a:r>
              <a:rPr lang="en-US" dirty="0" smtClean="0"/>
              <a:t>We employ a conservative definition of ‘app quality’ by segregating promoted apps based on average sales rank - </a:t>
            </a:r>
            <a:r>
              <a:rPr lang="en-US" b="1" dirty="0" smtClean="0"/>
              <a:t>Rank Categories</a:t>
            </a:r>
            <a:r>
              <a:rPr lang="en-US" dirty="0" smtClean="0"/>
              <a:t>.</a:t>
            </a:r>
          </a:p>
          <a:p>
            <a:pPr marL="457200" indent="-304800">
              <a:buSzPct val="66666"/>
              <a:buFont typeface="Open Sans"/>
              <a:buChar char="❏"/>
            </a:pPr>
            <a:r>
              <a:rPr lang="en-US" dirty="0" smtClean="0"/>
              <a:t>Add control apps to each of the rank categories and re-evaluate previous model.</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32</a:t>
            </a:fld>
            <a:endParaRPr lang="en"/>
          </a:p>
        </p:txBody>
      </p:sp>
      <p:graphicFrame>
        <p:nvGraphicFramePr>
          <p:cNvPr id="5" name="Chart 4"/>
          <p:cNvGraphicFramePr/>
          <p:nvPr>
            <p:extLst>
              <p:ext uri="{D42A27DB-BD31-4B8C-83A1-F6EECF244321}">
                <p14:modId xmlns:p14="http://schemas.microsoft.com/office/powerpoint/2010/main" val="671388582"/>
              </p:ext>
            </p:extLst>
          </p:nvPr>
        </p:nvGraphicFramePr>
        <p:xfrm>
          <a:off x="829055" y="3467107"/>
          <a:ext cx="6096000" cy="27505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6408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Impact </a:t>
            </a:r>
            <a:r>
              <a:rPr lang="en-US" dirty="0" smtClean="0"/>
              <a:t>of promotion on Sales Rank</a:t>
            </a:r>
            <a:endParaRPr lang="en" dirty="0"/>
          </a:p>
        </p:txBody>
      </p:sp>
      <p:sp>
        <p:nvSpPr>
          <p:cNvPr id="2" name="Text Placeholder 1"/>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smtClean="0"/>
          </a:p>
          <a:p>
            <a:pPr marL="457200" lvl="0" indent="-304800">
              <a:buSzPct val="66666"/>
              <a:buChar char="❏"/>
            </a:pPr>
            <a:endParaRPr lang="en-US" dirty="0"/>
          </a:p>
          <a:p>
            <a:pPr marL="457200" lvl="0" indent="-304800">
              <a:buSzPct val="66666"/>
              <a:buChar char="❏"/>
            </a:pPr>
            <a:endParaRPr lang="en-US" dirty="0" smtClean="0"/>
          </a:p>
          <a:p>
            <a:pPr marL="457200" lvl="0" indent="-304800">
              <a:buSzPct val="66666"/>
              <a:buChar char="❏"/>
            </a:pPr>
            <a:r>
              <a:rPr lang="en-US" dirty="0" smtClean="0"/>
              <a:t>Sales rank history time-series for 2015 [source: </a:t>
            </a:r>
            <a:r>
              <a:rPr lang="en-US" dirty="0" err="1" smtClean="0"/>
              <a:t>Keepa.com</a:t>
            </a:r>
            <a:r>
              <a:rPr lang="en-US" dirty="0" smtClean="0"/>
              <a:t>] </a:t>
            </a:r>
          </a:p>
          <a:p>
            <a:pPr marL="457200" indent="-304800">
              <a:buSzPct val="66666"/>
              <a:buFont typeface="Open Sans"/>
              <a:buChar char="❏"/>
            </a:pPr>
            <a:r>
              <a:rPr lang="en-US" b="1" dirty="0" smtClean="0">
                <a:solidFill>
                  <a:schemeClr val="accent5">
                    <a:lumMod val="75000"/>
                  </a:schemeClr>
                </a:solidFill>
              </a:rPr>
              <a:t>‘Bottom Third’ </a:t>
            </a:r>
            <a:r>
              <a:rPr lang="en-US" dirty="0" smtClean="0"/>
              <a:t>apps experience biggest benefit of promotion.</a:t>
            </a:r>
          </a:p>
          <a:p>
            <a:pPr marL="457200" indent="-304800">
              <a:buSzPct val="66666"/>
              <a:buFont typeface="Open Sans"/>
              <a:buChar char="❏"/>
            </a:pPr>
            <a:r>
              <a:rPr lang="en-US" b="1" dirty="0" smtClean="0">
                <a:solidFill>
                  <a:schemeClr val="accent2"/>
                </a:solidFill>
              </a:rPr>
              <a:t>‘Middle Third’ </a:t>
            </a:r>
            <a:r>
              <a:rPr lang="en-US" dirty="0" smtClean="0"/>
              <a:t>apps experience immediate benefit, but do worse in long-term.</a:t>
            </a:r>
          </a:p>
          <a:p>
            <a:pPr marL="457200" indent="-304800">
              <a:buSzPct val="66666"/>
              <a:buFont typeface="Open Sans"/>
              <a:buChar char="❏"/>
            </a:pPr>
            <a:r>
              <a:rPr lang="en-US" b="1" dirty="0" smtClean="0">
                <a:solidFill>
                  <a:schemeClr val="accent1"/>
                </a:solidFill>
              </a:rPr>
              <a:t>‘Top Third’ </a:t>
            </a:r>
            <a:r>
              <a:rPr lang="en-US" dirty="0" smtClean="0"/>
              <a:t>apps experience reasonable benefit in both short-term and long-term.</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33</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 y="1195644"/>
            <a:ext cx="9026013" cy="3048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 y="1201994"/>
            <a:ext cx="9026013" cy="3048000"/>
          </a:xfrm>
          <a:prstGeom prst="rect">
            <a:avLst/>
          </a:prstGeom>
        </p:spPr>
      </p:pic>
    </p:spTree>
    <p:extLst>
      <p:ext uri="{BB962C8B-B14F-4D97-AF65-F5344CB8AC3E}">
        <p14:creationId xmlns:p14="http://schemas.microsoft.com/office/powerpoint/2010/main" val="967720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Impact </a:t>
            </a:r>
            <a:r>
              <a:rPr lang="en-US" dirty="0" smtClean="0"/>
              <a:t>of promotion on </a:t>
            </a:r>
            <a:r>
              <a:rPr lang="en-US" dirty="0" smtClean="0"/>
              <a:t>User Reviews</a:t>
            </a:r>
            <a:endParaRPr lang="en" dirty="0"/>
          </a:p>
        </p:txBody>
      </p:sp>
      <p:sp>
        <p:nvSpPr>
          <p:cNvPr id="2" name="Text Placeholder 1"/>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r>
              <a:rPr lang="en-US" dirty="0"/>
              <a:t>Sales rank history time-series for 2015 [source: </a:t>
            </a:r>
            <a:r>
              <a:rPr lang="en-US" dirty="0" err="1"/>
              <a:t>Keepa.com</a:t>
            </a:r>
            <a:r>
              <a:rPr lang="en-US" dirty="0"/>
              <a:t>] </a:t>
            </a:r>
          </a:p>
          <a:p>
            <a:pPr marL="457200" indent="-304800">
              <a:buSzPct val="66666"/>
              <a:buFont typeface="Open Sans"/>
              <a:buChar char="❏"/>
            </a:pPr>
            <a:r>
              <a:rPr lang="en-US" b="1" dirty="0">
                <a:solidFill>
                  <a:schemeClr val="accent5">
                    <a:lumMod val="75000"/>
                  </a:schemeClr>
                </a:solidFill>
              </a:rPr>
              <a:t>‘Bottom Third’ </a:t>
            </a:r>
            <a:r>
              <a:rPr lang="en-US" dirty="0"/>
              <a:t>apps experience </a:t>
            </a:r>
            <a:r>
              <a:rPr lang="en-US" dirty="0" smtClean="0"/>
              <a:t>largest increment in user reviews.</a:t>
            </a:r>
            <a:endParaRPr lang="en-US" dirty="0"/>
          </a:p>
          <a:p>
            <a:pPr marL="457200" indent="-304800">
              <a:buSzPct val="66666"/>
              <a:buFont typeface="Open Sans"/>
              <a:buChar char="❏"/>
            </a:pPr>
            <a:r>
              <a:rPr lang="en-US" b="1" dirty="0" smtClean="0">
                <a:solidFill>
                  <a:schemeClr val="accent1"/>
                </a:solidFill>
              </a:rPr>
              <a:t>‘</a:t>
            </a:r>
            <a:r>
              <a:rPr lang="en-US" b="1" dirty="0">
                <a:solidFill>
                  <a:schemeClr val="accent1"/>
                </a:solidFill>
              </a:rPr>
              <a:t>Top Third’ </a:t>
            </a:r>
            <a:r>
              <a:rPr lang="en-US" dirty="0"/>
              <a:t>apps experience </a:t>
            </a:r>
            <a:r>
              <a:rPr lang="en-US" dirty="0" smtClean="0"/>
              <a:t>smallest increment in user reviews.</a:t>
            </a:r>
            <a:endParaRPr lang="en-US" dirty="0"/>
          </a:p>
          <a:p>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34</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 y="1195644"/>
            <a:ext cx="9026013" cy="3048000"/>
          </a:xfrm>
          <a:prstGeom prst="rect">
            <a:avLst/>
          </a:prstGeom>
        </p:spPr>
      </p:pic>
    </p:spTree>
    <p:extLst>
      <p:ext uri="{BB962C8B-B14F-4D97-AF65-F5344CB8AC3E}">
        <p14:creationId xmlns:p14="http://schemas.microsoft.com/office/powerpoint/2010/main" val="1126409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Impact </a:t>
            </a:r>
            <a:r>
              <a:rPr lang="en-US" dirty="0" smtClean="0"/>
              <a:t>of promotion on </a:t>
            </a:r>
            <a:r>
              <a:rPr lang="en-US" dirty="0" smtClean="0"/>
              <a:t>User</a:t>
            </a:r>
            <a:r>
              <a:rPr lang="en-US" dirty="0" smtClean="0"/>
              <a:t> </a:t>
            </a:r>
            <a:r>
              <a:rPr lang="en-US" dirty="0" smtClean="0"/>
              <a:t>Ratings</a:t>
            </a:r>
            <a:endParaRPr lang="en" dirty="0"/>
          </a:p>
        </p:txBody>
      </p:sp>
      <p:sp>
        <p:nvSpPr>
          <p:cNvPr id="2" name="Text Placeholder 1"/>
          <p:cNvSpPr>
            <a:spLocks noGrp="1"/>
          </p:cNvSpPr>
          <p:nvPr>
            <p:ph type="body" idx="1"/>
          </p:nvPr>
        </p:nvSpPr>
        <p:spPr/>
        <p:txBody>
          <a:bodyPr/>
          <a:lstStyle/>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endParaRPr lang="en-US" dirty="0"/>
          </a:p>
          <a:p>
            <a:pPr marL="457200" lvl="0" indent="-304800">
              <a:buSzPct val="66666"/>
              <a:buChar char="❏"/>
            </a:pPr>
            <a:r>
              <a:rPr lang="en-US" dirty="0"/>
              <a:t>Sales rank history time-series for 2015 [source: </a:t>
            </a:r>
            <a:r>
              <a:rPr lang="en-US" dirty="0" err="1"/>
              <a:t>Keepa.com</a:t>
            </a:r>
            <a:r>
              <a:rPr lang="en-US" dirty="0"/>
              <a:t>] </a:t>
            </a:r>
          </a:p>
          <a:p>
            <a:pPr marL="457200" indent="-304800">
              <a:buSzPct val="66666"/>
              <a:buFont typeface="Open Sans"/>
              <a:buChar char="❏"/>
            </a:pPr>
            <a:r>
              <a:rPr lang="en-US" b="1" dirty="0">
                <a:solidFill>
                  <a:schemeClr val="accent5">
                    <a:lumMod val="75000"/>
                  </a:schemeClr>
                </a:solidFill>
              </a:rPr>
              <a:t>‘Bottom Third’</a:t>
            </a:r>
            <a:r>
              <a:rPr lang="en-US" dirty="0"/>
              <a:t> apps experience </a:t>
            </a:r>
            <a:r>
              <a:rPr lang="en-US" dirty="0" smtClean="0"/>
              <a:t>largest decline in post-promotion user ratings.</a:t>
            </a:r>
            <a:endParaRPr lang="en-US" dirty="0"/>
          </a:p>
          <a:p>
            <a:pPr marL="457200" indent="-304800">
              <a:buSzPct val="66666"/>
              <a:buFont typeface="Open Sans"/>
              <a:buChar char="❏"/>
            </a:pPr>
            <a:r>
              <a:rPr lang="en-US" b="1" dirty="0">
                <a:solidFill>
                  <a:schemeClr val="accent2"/>
                </a:solidFill>
              </a:rPr>
              <a:t>‘Top Third’ </a:t>
            </a:r>
            <a:r>
              <a:rPr lang="en-US" dirty="0"/>
              <a:t>apps </a:t>
            </a:r>
            <a:r>
              <a:rPr lang="en-US" dirty="0" smtClean="0"/>
              <a:t>seem to experience some decline in user ratings, but confidence intervals are wide.</a:t>
            </a:r>
            <a:endParaRPr lang="en-US" dirty="0"/>
          </a:p>
          <a:p>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35</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3" y="1194225"/>
            <a:ext cx="9026013" cy="3048000"/>
          </a:xfrm>
          <a:prstGeom prst="rect">
            <a:avLst/>
          </a:prstGeom>
        </p:spPr>
      </p:pic>
    </p:spTree>
    <p:extLst>
      <p:ext uri="{BB962C8B-B14F-4D97-AF65-F5344CB8AC3E}">
        <p14:creationId xmlns:p14="http://schemas.microsoft.com/office/powerpoint/2010/main" val="1352377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Part2: Impact outside Amazon Appstore</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b="1" dirty="0" smtClean="0"/>
              <a:t>Is </a:t>
            </a:r>
            <a:r>
              <a:rPr lang="en-US" b="1" dirty="0" smtClean="0"/>
              <a:t>there a cross-market spillover effect of promotion? </a:t>
            </a:r>
            <a:r>
              <a:rPr lang="en-US" dirty="0" smtClean="0"/>
              <a:t/>
            </a:r>
            <a:br>
              <a:rPr lang="en-US" dirty="0" smtClean="0"/>
            </a:br>
            <a:r>
              <a:rPr lang="en-US" dirty="0" smtClean="0"/>
              <a:t/>
            </a:r>
            <a:br>
              <a:rPr lang="en-US" dirty="0" smtClean="0"/>
            </a:br>
            <a:r>
              <a:rPr lang="en-US" dirty="0" smtClean="0">
                <a:solidFill>
                  <a:schemeClr val="accent1"/>
                </a:solidFill>
              </a:rPr>
              <a:t>There is a cross-market spillover effect of Amazon Promotion on Google Playstore, in form of improvement in sales.</a:t>
            </a:r>
            <a:r>
              <a:rPr lang="en-US" dirty="0" smtClean="0"/>
              <a:t/>
            </a:r>
            <a:br>
              <a:rPr lang="en-US" dirty="0" smtClean="0"/>
            </a:br>
            <a:endParaRPr lang="en-US" dirty="0" smtClean="0"/>
          </a:p>
          <a:p>
            <a:pPr marL="457200" lvl="0" indent="-304800">
              <a:buSzPct val="66666"/>
              <a:buChar char="❏"/>
            </a:pPr>
            <a:r>
              <a:rPr lang="en-US" b="1" dirty="0" smtClean="0"/>
              <a:t>Is there a decline in user ratings even outside Amazon Appstore?</a:t>
            </a:r>
            <a:r>
              <a:rPr lang="en-US" dirty="0" smtClean="0"/>
              <a:t/>
            </a:r>
            <a:br>
              <a:rPr lang="en-US" dirty="0" smtClean="0"/>
            </a:br>
            <a:r>
              <a:rPr lang="en-US" i="1" dirty="0"/>
              <a:t/>
            </a:r>
            <a:br>
              <a:rPr lang="en-US" i="1" dirty="0"/>
            </a:br>
            <a:r>
              <a:rPr lang="en-US" dirty="0" smtClean="0">
                <a:solidFill>
                  <a:schemeClr val="accent1"/>
                </a:solidFill>
              </a:rPr>
              <a:t>There is a decline in user ratings on Google Playstore, however, the decline begins before the actual promotion.</a:t>
            </a: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36</a:t>
            </a:fld>
            <a:endParaRPr lang="en"/>
          </a:p>
        </p:txBody>
      </p:sp>
    </p:spTree>
    <p:extLst>
      <p:ext uri="{BB962C8B-B14F-4D97-AF65-F5344CB8AC3E}">
        <p14:creationId xmlns:p14="http://schemas.microsoft.com/office/powerpoint/2010/main" val="1895006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Cross-market spillover on Google Playstore</a:t>
            </a:r>
            <a:endParaRPr lang="en-US" dirty="0"/>
          </a:p>
        </p:txBody>
      </p:sp>
      <p:sp>
        <p:nvSpPr>
          <p:cNvPr id="3" name="Text Placeholder 2"/>
          <p:cNvSpPr>
            <a:spLocks noGrp="1"/>
          </p:cNvSpPr>
          <p:nvPr>
            <p:ph type="body" idx="1"/>
          </p:nvPr>
        </p:nvSpPr>
        <p:spPr/>
        <p:txBody>
          <a:bodyPr/>
          <a:lstStyle/>
          <a:p>
            <a:pPr marL="285750" indent="-285750">
              <a:buSzPct val="67000"/>
              <a:buFont typeface="Wingdings" charset="2"/>
              <a:buChar char="q"/>
            </a:pPr>
            <a:r>
              <a:rPr lang="en-US" dirty="0" smtClean="0"/>
              <a:t>We do not have data for control group of apps on the Google Playstore. </a:t>
            </a:r>
          </a:p>
          <a:p>
            <a:pPr marL="285750" indent="-285750">
              <a:buSzPct val="67000"/>
              <a:buFont typeface="Wingdings" charset="2"/>
              <a:buChar char="q"/>
            </a:pPr>
            <a:r>
              <a:rPr lang="en-US" dirty="0" smtClean="0"/>
              <a:t>We identify correlational effects of Amazon promotion on sales rank and user ratings on Google Playstore.</a:t>
            </a:r>
          </a:p>
          <a:p>
            <a:pPr marL="285750" indent="-285750">
              <a:buSzPct val="67000"/>
              <a:buFont typeface="Wingdings" charset="2"/>
              <a:buChar char="q"/>
            </a:pPr>
            <a:r>
              <a:rPr lang="en-US" dirty="0" smtClean="0"/>
              <a:t>We use simple fixed-effect model as follows,</a:t>
            </a:r>
            <a:br>
              <a:rPr lang="en-US" dirty="0" smtClean="0"/>
            </a:br>
            <a:r>
              <a:rPr lang="en-US" dirty="0" smtClean="0"/>
              <a:t/>
            </a:r>
            <a:br>
              <a:rPr lang="en-US" dirty="0" smtClean="0"/>
            </a:br>
            <a:r>
              <a:rPr lang="en-US" dirty="0" smtClean="0"/>
              <a:t/>
            </a:r>
            <a:br>
              <a:rPr lang="en-US" dirty="0" smtClean="0"/>
            </a:br>
            <a:endParaRPr lang="en-US" dirty="0" smtClean="0"/>
          </a:p>
          <a:p>
            <a:pPr marL="285750" indent="-285750">
              <a:buSzPct val="67000"/>
              <a:buFont typeface="Wingdings" charset="2"/>
              <a:buChar char="q"/>
            </a:pPr>
            <a:r>
              <a:rPr lang="en-US" dirty="0" smtClean="0"/>
              <a:t>Standard errors are computed using generalized Huber-White formula, clustered at app-level.</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2"/>
          <a:stretch>
            <a:fillRect/>
          </a:stretch>
        </p:blipFill>
        <p:spPr>
          <a:xfrm>
            <a:off x="718362" y="3698646"/>
            <a:ext cx="7912100" cy="660400"/>
          </a:xfrm>
          <a:prstGeom prst="rect">
            <a:avLst/>
          </a:prstGeom>
        </p:spPr>
      </p:pic>
    </p:spTree>
    <p:extLst>
      <p:ext uri="{BB962C8B-B14F-4D97-AF65-F5344CB8AC3E}">
        <p14:creationId xmlns:p14="http://schemas.microsoft.com/office/powerpoint/2010/main" val="774776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Cross-market spillover effect on Sales </a:t>
            </a:r>
            <a:r>
              <a:rPr lang="en-US" dirty="0"/>
              <a:t>R</a:t>
            </a:r>
            <a:r>
              <a:rPr lang="en-US" dirty="0" smtClean="0"/>
              <a:t>ank</a:t>
            </a:r>
            <a:endParaRPr lang="en-US" dirty="0"/>
          </a:p>
        </p:txBody>
      </p:sp>
      <p:sp>
        <p:nvSpPr>
          <p:cNvPr id="5" name="Text Placeholder 4"/>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Amazon </a:t>
            </a:r>
            <a:r>
              <a:rPr lang="en-US" dirty="0" smtClean="0"/>
              <a:t>Free App of the Day promotion improves sales of apps in their competing market, Google Playstore!</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38</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7" y="1688433"/>
            <a:ext cx="7268676" cy="4153529"/>
          </a:xfrm>
          <a:prstGeom prst="rect">
            <a:avLst/>
          </a:prstGeom>
        </p:spPr>
      </p:pic>
    </p:spTree>
    <p:extLst>
      <p:ext uri="{BB962C8B-B14F-4D97-AF65-F5344CB8AC3E}">
        <p14:creationId xmlns:p14="http://schemas.microsoft.com/office/powerpoint/2010/main" val="317256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700" y="259036"/>
            <a:ext cx="8520600" cy="943200"/>
          </a:xfrm>
        </p:spPr>
        <p:txBody>
          <a:bodyPr/>
          <a:lstStyle/>
          <a:p>
            <a:r>
              <a:rPr lang="en-US" dirty="0" smtClean="0"/>
              <a:t>Universe of Appstores</a:t>
            </a:r>
            <a:endParaRPr lang="en-US" dirty="0"/>
          </a:p>
        </p:txBody>
      </p:sp>
      <p:sp>
        <p:nvSpPr>
          <p:cNvPr id="5" name="Text Placeholder 4"/>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grpSp>
        <p:nvGrpSpPr>
          <p:cNvPr id="8" name="Group 7"/>
          <p:cNvGrpSpPr/>
          <p:nvPr/>
        </p:nvGrpSpPr>
        <p:grpSpPr>
          <a:xfrm>
            <a:off x="1494504" y="1288433"/>
            <a:ext cx="6154992" cy="5191539"/>
            <a:chOff x="1494504" y="1116038"/>
            <a:chExt cx="6154992" cy="5191539"/>
          </a:xfrm>
        </p:grpSpPr>
        <p:pic>
          <p:nvPicPr>
            <p:cNvPr id="3" name="Picture 2"/>
            <p:cNvPicPr>
              <a:picLocks noChangeAspect="1"/>
            </p:cNvPicPr>
            <p:nvPr/>
          </p:nvPicPr>
          <p:blipFill>
            <a:blip r:embed="rId3"/>
            <a:stretch>
              <a:fillRect/>
            </a:stretch>
          </p:blipFill>
          <p:spPr>
            <a:xfrm>
              <a:off x="1494504" y="2352985"/>
              <a:ext cx="6154992" cy="3846870"/>
            </a:xfrm>
            <a:prstGeom prst="rect">
              <a:avLst/>
            </a:prstGeom>
          </p:spPr>
        </p:pic>
        <p:pic>
          <p:nvPicPr>
            <p:cNvPr id="6" name="Picture 5"/>
            <p:cNvPicPr>
              <a:picLocks noChangeAspect="1"/>
            </p:cNvPicPr>
            <p:nvPr/>
          </p:nvPicPr>
          <p:blipFill>
            <a:blip r:embed="rId4"/>
            <a:stretch>
              <a:fillRect/>
            </a:stretch>
          </p:blipFill>
          <p:spPr>
            <a:xfrm>
              <a:off x="3567858" y="1116038"/>
              <a:ext cx="2244257" cy="1260987"/>
            </a:xfrm>
            <a:prstGeom prst="rect">
              <a:avLst/>
            </a:prstGeom>
          </p:spPr>
        </p:pic>
        <p:sp>
          <p:nvSpPr>
            <p:cNvPr id="7" name="TextBox 6"/>
            <p:cNvSpPr txBox="1"/>
            <p:nvPr/>
          </p:nvSpPr>
          <p:spPr>
            <a:xfrm>
              <a:off x="5329084" y="6092133"/>
              <a:ext cx="2182761" cy="215444"/>
            </a:xfrm>
            <a:prstGeom prst="rect">
              <a:avLst/>
            </a:prstGeom>
            <a:noFill/>
          </p:spPr>
          <p:txBody>
            <a:bodyPr wrap="square" rtlCol="0">
              <a:spAutoFit/>
            </a:bodyPr>
            <a:lstStyle/>
            <a:p>
              <a:pPr algn="r"/>
              <a:r>
                <a:rPr lang="en-US" sz="800" dirty="0" smtClean="0">
                  <a:solidFill>
                    <a:schemeClr val="bg1">
                      <a:lumMod val="65000"/>
                    </a:schemeClr>
                  </a:solidFill>
                </a:rPr>
                <a:t>Source: AppArray World</a:t>
              </a:r>
              <a:endParaRPr lang="en-US" sz="800" dirty="0">
                <a:solidFill>
                  <a:schemeClr val="bg1">
                    <a:lumMod val="65000"/>
                  </a:schemeClr>
                </a:solidFill>
              </a:endParaRPr>
            </a:p>
          </p:txBody>
        </p:sp>
      </p:grpSp>
    </p:spTree>
    <p:extLst>
      <p:ext uri="{BB962C8B-B14F-4D97-AF65-F5344CB8AC3E}">
        <p14:creationId xmlns:p14="http://schemas.microsoft.com/office/powerpoint/2010/main" val="2010635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Cross-market spillover effect </a:t>
            </a:r>
            <a:r>
              <a:rPr lang="en-US" dirty="0" smtClean="0"/>
              <a:t>on </a:t>
            </a:r>
            <a:r>
              <a:rPr lang="en-US" dirty="0" smtClean="0"/>
              <a:t>Use</a:t>
            </a:r>
            <a:r>
              <a:rPr lang="en-US" dirty="0" smtClean="0"/>
              <a:t>r </a:t>
            </a:r>
            <a:r>
              <a:rPr lang="en-US" dirty="0"/>
              <a:t>R</a:t>
            </a:r>
            <a:r>
              <a:rPr lang="en-US" dirty="0" smtClean="0"/>
              <a:t>atings</a:t>
            </a:r>
            <a:endParaRPr lang="en-US" dirty="0"/>
          </a:p>
        </p:txBody>
      </p:sp>
      <p:sp>
        <p:nvSpPr>
          <p:cNvPr id="3" name="Text Placeholder 2"/>
          <p:cNvSpPr>
            <a:spLocks noGrp="1"/>
          </p:cNvSpPr>
          <p:nvPr>
            <p:ph type="body" idx="1"/>
          </p:nvPr>
        </p:nvSpPr>
        <p:spPr/>
        <p:txBody>
          <a:bodyPr/>
          <a:lstStyle/>
          <a:p>
            <a:r>
              <a:rPr lang="en-US" dirty="0" smtClean="0"/>
              <a:t/>
            </a:r>
            <a:br>
              <a:rPr lang="en-US" dirty="0" smtClean="0"/>
            </a:b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39</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 y="1885493"/>
            <a:ext cx="7139785" cy="4079877"/>
          </a:xfrm>
          <a:prstGeom prst="rect">
            <a:avLst/>
          </a:prstGeom>
        </p:spPr>
      </p:pic>
    </p:spTree>
    <p:extLst>
      <p:ext uri="{BB962C8B-B14F-4D97-AF65-F5344CB8AC3E}">
        <p14:creationId xmlns:p14="http://schemas.microsoft.com/office/powerpoint/2010/main" val="623411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a:r>
            <a:br>
              <a:rPr lang="en-US" dirty="0" smtClean="0"/>
            </a:br>
            <a:r>
              <a:rPr lang="en-US" dirty="0"/>
              <a:t/>
            </a:r>
            <a:br>
              <a:rPr lang="en-US" dirty="0"/>
            </a:br>
            <a:r>
              <a:rPr lang="en-US" dirty="0" smtClean="0"/>
              <a:t>The </a:t>
            </a:r>
            <a:r>
              <a:rPr lang="en-US" dirty="0" smtClean="0"/>
              <a:t>decline in star ratings appears to begin even before the promotion on Amazon Appstore!</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40</a:t>
            </a:fld>
            <a:endParaRPr lang="e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15" y="1885493"/>
            <a:ext cx="7139785" cy="4079877"/>
          </a:xfrm>
          <a:prstGeom prst="rect">
            <a:avLst/>
          </a:prstGeom>
        </p:spPr>
      </p:pic>
      <p:sp>
        <p:nvSpPr>
          <p:cNvPr id="7" name="Oval 6"/>
          <p:cNvSpPr/>
          <p:nvPr/>
        </p:nvSpPr>
        <p:spPr>
          <a:xfrm>
            <a:off x="4005398" y="4008483"/>
            <a:ext cx="793750" cy="596900"/>
          </a:xfrm>
          <a:prstGeom prst="ellipse">
            <a:avLst/>
          </a:prstGeom>
          <a:noFill/>
          <a:ln>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Cross-market spillover effect </a:t>
            </a:r>
            <a:r>
              <a:rPr lang="en-US" dirty="0" smtClean="0"/>
              <a:t>on User Ratings</a:t>
            </a:r>
            <a:endParaRPr lang="en-US" dirty="0"/>
          </a:p>
        </p:txBody>
      </p:sp>
    </p:spTree>
    <p:extLst>
      <p:ext uri="{BB962C8B-B14F-4D97-AF65-F5344CB8AC3E}">
        <p14:creationId xmlns:p14="http://schemas.microsoft.com/office/powerpoint/2010/main" val="105139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Robustness </a:t>
            </a:r>
            <a:r>
              <a:rPr lang="en-US" dirty="0" smtClean="0"/>
              <a:t>Checks</a:t>
            </a:r>
            <a:endParaRPr lang="en-US" dirty="0"/>
          </a:p>
        </p:txBody>
      </p:sp>
      <p:sp>
        <p:nvSpPr>
          <p:cNvPr id="3" name="Text Placeholder 2"/>
          <p:cNvSpPr>
            <a:spLocks noGrp="1"/>
          </p:cNvSpPr>
          <p:nvPr>
            <p:ph type="body" idx="1"/>
          </p:nvPr>
        </p:nvSpPr>
        <p:spPr/>
        <p:txBody>
          <a:bodyPr/>
          <a:lstStyle/>
          <a:p>
            <a:pPr lvl="0"/>
            <a:r>
              <a:rPr lang="en-US" sz="2400" b="1" dirty="0" smtClean="0"/>
              <a:t>Fixed Effects vs. Multilevel Effects model</a:t>
            </a:r>
          </a:p>
          <a:p>
            <a:pPr marL="457200" lvl="0" indent="-304800">
              <a:buSzPct val="66666"/>
              <a:buChar char="❏"/>
            </a:pPr>
            <a:r>
              <a:rPr lang="en-US" dirty="0" smtClean="0"/>
              <a:t>Fixed effects model is a very specialized case of the more general multilevel models.</a:t>
            </a:r>
          </a:p>
          <a:p>
            <a:pPr marL="457200" lvl="0" indent="-304800">
              <a:buSzPct val="66666"/>
              <a:buChar char="❏"/>
            </a:pPr>
            <a:r>
              <a:rPr lang="en-US" dirty="0" smtClean="0"/>
              <a:t>Estimation of Fixed effects model provides nearly identical results! Please refer to Table 6 in our paper for side-by-side comparison of the two models.</a:t>
            </a:r>
          </a:p>
          <a:p>
            <a:pPr lvl="0"/>
            <a:r>
              <a:rPr lang="en-US" sz="2400" b="1" dirty="0" smtClean="0"/>
              <a:t>Controlling for Amazon’s selection bias</a:t>
            </a:r>
          </a:p>
          <a:p>
            <a:pPr marL="457200" lvl="0" indent="-304800">
              <a:buSzPct val="66666"/>
              <a:buChar char="❏"/>
            </a:pPr>
            <a:r>
              <a:rPr lang="en-US" dirty="0" smtClean="0"/>
              <a:t>Amazon could systematically choose only those apps for promotion which would experience the most benefits.</a:t>
            </a:r>
          </a:p>
          <a:p>
            <a:pPr marL="457200" lvl="0" indent="-304800">
              <a:buSzPct val="66666"/>
              <a:buChar char="❏"/>
            </a:pPr>
            <a:r>
              <a:rPr lang="en-US" dirty="0" smtClean="0"/>
              <a:t>We use sample matching using propensity scores, suggested by Rosenbaum et al. (1983), to control for Amazon’s selection bias.</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41</a:t>
            </a:fld>
            <a:endParaRPr lang="en"/>
          </a:p>
        </p:txBody>
      </p:sp>
    </p:spTree>
    <p:extLst>
      <p:ext uri="{BB962C8B-B14F-4D97-AF65-F5344CB8AC3E}">
        <p14:creationId xmlns:p14="http://schemas.microsoft.com/office/powerpoint/2010/main" val="1510074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promoted apps with control apps</a:t>
            </a:r>
            <a:endParaRPr lang="en-US" dirty="0"/>
          </a:p>
        </p:txBody>
      </p:sp>
      <p:sp>
        <p:nvSpPr>
          <p:cNvPr id="7" name="Text Placeholder 6"/>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pPr marL="285750" lvl="0" indent="-285750">
              <a:buSzPct val="67000"/>
              <a:buFont typeface="Wingdings" charset="2"/>
              <a:buChar char="q"/>
            </a:pPr>
            <a:r>
              <a:rPr lang="en-US" dirty="0" smtClean="0"/>
              <a:t>Our results in estimating the impact of promotion as well as its heterogeneous nature, qualitatively remain the same after using matched sample of control apps.</a:t>
            </a: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42</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64" y="1413235"/>
            <a:ext cx="5479085" cy="3745840"/>
          </a:xfrm>
          <a:prstGeom prst="rect">
            <a:avLst/>
          </a:prstGeom>
        </p:spPr>
      </p:pic>
    </p:spTree>
    <p:extLst>
      <p:ext uri="{BB962C8B-B14F-4D97-AF65-F5344CB8AC3E}">
        <p14:creationId xmlns:p14="http://schemas.microsoft.com/office/powerpoint/2010/main" val="160662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Text Placeholder 2"/>
          <p:cNvSpPr>
            <a:spLocks noGrp="1"/>
          </p:cNvSpPr>
          <p:nvPr>
            <p:ph type="body" idx="1"/>
          </p:nvPr>
        </p:nvSpPr>
        <p:spPr/>
        <p:txBody>
          <a:bodyPr/>
          <a:lstStyle/>
          <a:p>
            <a:pPr marL="457200" lvl="0" indent="-304800">
              <a:buSzPct val="66666"/>
              <a:buChar char="❏"/>
            </a:pPr>
            <a:r>
              <a:rPr lang="en-US" dirty="0" smtClean="0"/>
              <a:t>Effectiveness of promotion depends on the a priori ranking of an app</a:t>
            </a:r>
            <a:r>
              <a:rPr lang="en" dirty="0" smtClean="0"/>
              <a:t>.</a:t>
            </a:r>
            <a:endParaRPr lang="en-US" dirty="0" smtClean="0"/>
          </a:p>
          <a:p>
            <a:pPr marL="457200" lvl="0" indent="-304800">
              <a:buSzPct val="66666"/>
              <a:buChar char="❏"/>
            </a:pPr>
            <a:r>
              <a:rPr lang="en-US" dirty="0" smtClean="0"/>
              <a:t>The increase in post-promotion sales does not </a:t>
            </a:r>
            <a:r>
              <a:rPr lang="en-US" dirty="0" smtClean="0"/>
              <a:t>clearly </a:t>
            </a:r>
            <a:r>
              <a:rPr lang="en-US" dirty="0" smtClean="0"/>
              <a:t>offset</a:t>
            </a:r>
            <a:r>
              <a:rPr lang="en" dirty="0" smtClean="0"/>
              <a:t> </a:t>
            </a:r>
            <a:r>
              <a:rPr lang="en-US" dirty="0" smtClean="0"/>
              <a:t>the lost revenue on the day of promotion. However, long-term effects of reputation damage notwithstanding, developers of high-quality or low-quality apps benefit from promotion.</a:t>
            </a:r>
          </a:p>
          <a:p>
            <a:pPr marL="457200" lvl="0" indent="-304800">
              <a:buSzPct val="66666"/>
              <a:buChar char="❏"/>
            </a:pPr>
            <a:r>
              <a:rPr lang="en-US" dirty="0" smtClean="0"/>
              <a:t>For appstores, there exists complex trade-off between promoting quality apps at low price, while mitigating potential losses to app developers’ reputation and profits.</a:t>
            </a:r>
          </a:p>
          <a:p>
            <a:pPr marL="457200" lvl="0" indent="-304800">
              <a:buSzPct val="66666"/>
              <a:buChar char="❏"/>
            </a:pPr>
            <a:r>
              <a:rPr lang="en-US" dirty="0" smtClean="0"/>
              <a:t>Promotions increase brand-awareness drives sales across appstores for promoted apps.</a:t>
            </a:r>
          </a:p>
          <a:p>
            <a:pPr marL="457200" lvl="0" indent="-304800">
              <a:buSzPct val="66666"/>
              <a:buChar char="❏"/>
            </a:pPr>
            <a:r>
              <a:rPr lang="en-US" dirty="0" smtClean="0"/>
              <a:t>Quantifying the cannibalization effect of free promotion remains open.</a:t>
            </a: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43</a:t>
            </a:fld>
            <a:endParaRPr lang="en"/>
          </a:p>
        </p:txBody>
      </p:sp>
    </p:spTree>
    <p:extLst>
      <p:ext uri="{BB962C8B-B14F-4D97-AF65-F5344CB8AC3E}">
        <p14:creationId xmlns:p14="http://schemas.microsoft.com/office/powerpoint/2010/main" val="1146625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4150" y="1773044"/>
            <a:ext cx="7136700" cy="3200400"/>
          </a:xfrm>
          <a:solidFill>
            <a:schemeClr val="lt1"/>
          </a:solidFill>
        </p:spPr>
        <p:txBody>
          <a:bodyPr/>
          <a:lstStyle/>
          <a:p>
            <a:r>
              <a:rPr lang="en-US" dirty="0" smtClean="0"/>
              <a:t>Thank You!</a:t>
            </a:r>
            <a:br>
              <a:rPr lang="en-US" dirty="0" smtClean="0"/>
            </a:br>
            <a:r>
              <a:rPr lang="en-US" dirty="0" smtClean="0"/>
              <a:t/>
            </a:r>
            <a:br>
              <a:rPr lang="en-US" dirty="0" smtClean="0"/>
            </a:br>
            <a:r>
              <a:rPr lang="en-US" sz="3000" dirty="0" smtClean="0">
                <a:solidFill>
                  <a:schemeClr val="bg2">
                    <a:lumMod val="60000"/>
                    <a:lumOff val="40000"/>
                  </a:schemeClr>
                </a:solidFill>
              </a:rPr>
              <a:t>Any Questions?</a:t>
            </a:r>
            <a:endParaRPr lang="en-US" sz="3000" dirty="0">
              <a:solidFill>
                <a:schemeClr val="bg2">
                  <a:lumMod val="60000"/>
                  <a:lumOff val="40000"/>
                </a:schemeClr>
              </a:solidFill>
            </a:endParaRPr>
          </a:p>
        </p:txBody>
      </p:sp>
    </p:spTree>
    <p:extLst>
      <p:ext uri="{BB962C8B-B14F-4D97-AF65-F5344CB8AC3E}">
        <p14:creationId xmlns:p14="http://schemas.microsoft.com/office/powerpoint/2010/main" val="3019276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45</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427933"/>
            <a:ext cx="7785100" cy="5664200"/>
          </a:xfrm>
          <a:prstGeom prst="rect">
            <a:avLst/>
          </a:prstGeom>
        </p:spPr>
      </p:pic>
    </p:spTree>
    <p:extLst>
      <p:ext uri="{BB962C8B-B14F-4D97-AF65-F5344CB8AC3E}">
        <p14:creationId xmlns:p14="http://schemas.microsoft.com/office/powerpoint/2010/main" val="17230531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5929313" cy="6742322"/>
          </a:xfrm>
          <a:prstGeom prst="rect">
            <a:avLst/>
          </a:prstGeom>
        </p:spPr>
      </p:pic>
    </p:spTree>
    <p:extLst>
      <p:ext uri="{BB962C8B-B14F-4D97-AF65-F5344CB8AC3E}">
        <p14:creationId xmlns:p14="http://schemas.microsoft.com/office/powerpoint/2010/main" val="15548919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431800"/>
            <a:ext cx="7645400" cy="5537200"/>
          </a:xfrm>
          <a:prstGeom prst="rect">
            <a:avLst/>
          </a:prstGeom>
        </p:spPr>
      </p:pic>
    </p:spTree>
    <p:extLst>
      <p:ext uri="{BB962C8B-B14F-4D97-AF65-F5344CB8AC3E}">
        <p14:creationId xmlns:p14="http://schemas.microsoft.com/office/powerpoint/2010/main" val="19529324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48</a:t>
            </a:fld>
            <a:endParaRPr lang="en"/>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0"/>
            <a:ext cx="5930153" cy="6742322"/>
          </a:xfrm>
          <a:prstGeom prst="rect">
            <a:avLst/>
          </a:prstGeom>
        </p:spPr>
      </p:pic>
    </p:spTree>
    <p:extLst>
      <p:ext uri="{BB962C8B-B14F-4D97-AF65-F5344CB8AC3E}">
        <p14:creationId xmlns:p14="http://schemas.microsoft.com/office/powerpoint/2010/main" val="18408143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1700" y="259036"/>
            <a:ext cx="8520600" cy="943200"/>
          </a:xfrm>
        </p:spPr>
        <p:txBody>
          <a:bodyPr/>
          <a:lstStyle/>
          <a:p>
            <a:r>
              <a:rPr lang="en-US" dirty="0" smtClean="0"/>
              <a:t>Universe of Appstores</a:t>
            </a:r>
            <a:endParaRPr lang="en-US" dirty="0"/>
          </a:p>
        </p:txBody>
      </p:sp>
      <p:sp>
        <p:nvSpPr>
          <p:cNvPr id="5" name="Text Placeholder 4"/>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grpSp>
        <p:nvGrpSpPr>
          <p:cNvPr id="8" name="Group 7"/>
          <p:cNvGrpSpPr/>
          <p:nvPr/>
        </p:nvGrpSpPr>
        <p:grpSpPr>
          <a:xfrm>
            <a:off x="1494504" y="1288433"/>
            <a:ext cx="6154992" cy="5191539"/>
            <a:chOff x="1494504" y="1116038"/>
            <a:chExt cx="6154992" cy="5191539"/>
          </a:xfrm>
        </p:grpSpPr>
        <p:pic>
          <p:nvPicPr>
            <p:cNvPr id="3" name="Picture 2"/>
            <p:cNvPicPr>
              <a:picLocks noChangeAspect="1"/>
            </p:cNvPicPr>
            <p:nvPr/>
          </p:nvPicPr>
          <p:blipFill>
            <a:blip r:embed="rId3"/>
            <a:stretch>
              <a:fillRect/>
            </a:stretch>
          </p:blipFill>
          <p:spPr>
            <a:xfrm>
              <a:off x="1494504" y="2352985"/>
              <a:ext cx="6154992" cy="3846870"/>
            </a:xfrm>
            <a:prstGeom prst="rect">
              <a:avLst/>
            </a:prstGeom>
          </p:spPr>
        </p:pic>
        <p:pic>
          <p:nvPicPr>
            <p:cNvPr id="6" name="Picture 5"/>
            <p:cNvPicPr>
              <a:picLocks noChangeAspect="1"/>
            </p:cNvPicPr>
            <p:nvPr/>
          </p:nvPicPr>
          <p:blipFill>
            <a:blip r:embed="rId4"/>
            <a:stretch>
              <a:fillRect/>
            </a:stretch>
          </p:blipFill>
          <p:spPr>
            <a:xfrm>
              <a:off x="3567858" y="1116038"/>
              <a:ext cx="2244257" cy="1260987"/>
            </a:xfrm>
            <a:prstGeom prst="rect">
              <a:avLst/>
            </a:prstGeom>
          </p:spPr>
        </p:pic>
        <p:sp>
          <p:nvSpPr>
            <p:cNvPr id="7" name="TextBox 6"/>
            <p:cNvSpPr txBox="1"/>
            <p:nvPr/>
          </p:nvSpPr>
          <p:spPr>
            <a:xfrm>
              <a:off x="5329084" y="6092133"/>
              <a:ext cx="2182761" cy="215444"/>
            </a:xfrm>
            <a:prstGeom prst="rect">
              <a:avLst/>
            </a:prstGeom>
            <a:noFill/>
          </p:spPr>
          <p:txBody>
            <a:bodyPr wrap="square" rtlCol="0">
              <a:spAutoFit/>
            </a:bodyPr>
            <a:lstStyle/>
            <a:p>
              <a:pPr algn="r"/>
              <a:r>
                <a:rPr lang="en-US" sz="800" dirty="0" smtClean="0">
                  <a:solidFill>
                    <a:schemeClr val="bg1">
                      <a:lumMod val="65000"/>
                    </a:schemeClr>
                  </a:solidFill>
                </a:rPr>
                <a:t>Source: AppArray World</a:t>
              </a:r>
              <a:endParaRPr lang="en-US" sz="800" dirty="0">
                <a:solidFill>
                  <a:schemeClr val="bg1">
                    <a:lumMod val="65000"/>
                  </a:schemeClr>
                </a:solidFill>
              </a:endParaRPr>
            </a:p>
          </p:txBody>
        </p:sp>
      </p:grpSp>
      <p:sp>
        <p:nvSpPr>
          <p:cNvPr id="9" name="Rectangle 8"/>
          <p:cNvSpPr/>
          <p:nvPr/>
        </p:nvSpPr>
        <p:spPr>
          <a:xfrm>
            <a:off x="3274843" y="1202236"/>
            <a:ext cx="2830286" cy="1260987"/>
          </a:xfrm>
          <a:prstGeom prst="rect">
            <a:avLst/>
          </a:prstGeom>
          <a:solidFill>
            <a:schemeClr val="accent1">
              <a:alpha val="0"/>
            </a:schemeClr>
          </a:solidFill>
          <a:ln w="38100">
            <a:solidFill>
              <a:srgbClr val="FF0000"/>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734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49</a:t>
            </a:fld>
            <a:endParaRPr lang="en"/>
          </a:p>
        </p:txBody>
      </p:sp>
      <p:grpSp>
        <p:nvGrpSpPr>
          <p:cNvPr id="24" name="Group 23"/>
          <p:cNvGrpSpPr/>
          <p:nvPr/>
        </p:nvGrpSpPr>
        <p:grpSpPr>
          <a:xfrm>
            <a:off x="1134533" y="481934"/>
            <a:ext cx="6172332" cy="4657060"/>
            <a:chOff x="0" y="278734"/>
            <a:chExt cx="6172332" cy="4657060"/>
          </a:xfrm>
        </p:grpSpPr>
        <p:grpSp>
          <p:nvGrpSpPr>
            <p:cNvPr id="19" name="Group 18"/>
            <p:cNvGrpSpPr/>
            <p:nvPr/>
          </p:nvGrpSpPr>
          <p:grpSpPr>
            <a:xfrm>
              <a:off x="0" y="278734"/>
              <a:ext cx="6172332" cy="4543638"/>
              <a:chOff x="226207" y="966295"/>
              <a:chExt cx="6172332" cy="4543638"/>
            </a:xfrm>
          </p:grpSpPr>
          <p:grpSp>
            <p:nvGrpSpPr>
              <p:cNvPr id="17" name="Group 16"/>
              <p:cNvGrpSpPr/>
              <p:nvPr/>
            </p:nvGrpSpPr>
            <p:grpSpPr>
              <a:xfrm>
                <a:off x="226207" y="966295"/>
                <a:ext cx="6172332" cy="4543638"/>
                <a:chOff x="226207" y="1563329"/>
                <a:chExt cx="6172332" cy="4543638"/>
              </a:xfrm>
            </p:grpSpPr>
            <p:pic>
              <p:nvPicPr>
                <p:cNvPr id="14" name="Picture 13"/>
                <p:cNvPicPr>
                  <a:picLocks noChangeAspect="1"/>
                </p:cNvPicPr>
                <p:nvPr/>
              </p:nvPicPr>
              <p:blipFill>
                <a:blip r:embed="rId2"/>
                <a:stretch>
                  <a:fillRect/>
                </a:stretch>
              </p:blipFill>
              <p:spPr>
                <a:xfrm>
                  <a:off x="226207" y="1563329"/>
                  <a:ext cx="6172332" cy="4543638"/>
                </a:xfrm>
                <a:prstGeom prst="rect">
                  <a:avLst/>
                </a:prstGeom>
              </p:spPr>
            </p:pic>
            <p:sp>
              <p:nvSpPr>
                <p:cNvPr id="16" name="Rectangle 15"/>
                <p:cNvSpPr/>
                <p:nvPr/>
              </p:nvSpPr>
              <p:spPr>
                <a:xfrm>
                  <a:off x="226207" y="1563329"/>
                  <a:ext cx="5928787" cy="934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27" y="2093068"/>
                <a:ext cx="2971606" cy="569020"/>
              </a:xfrm>
              <a:prstGeom prst="rect">
                <a:avLst/>
              </a:prstGeom>
            </p:spPr>
          </p:pic>
        </p:grpSp>
        <p:sp>
          <p:nvSpPr>
            <p:cNvPr id="23" name="Rectangle 22"/>
            <p:cNvSpPr/>
            <p:nvPr/>
          </p:nvSpPr>
          <p:spPr>
            <a:xfrm>
              <a:off x="0" y="4689987"/>
              <a:ext cx="6172332" cy="245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26207" y="278734"/>
            <a:ext cx="8520600" cy="943200"/>
          </a:xfrm>
        </p:spPr>
        <p:txBody>
          <a:bodyPr/>
          <a:lstStyle/>
          <a:p>
            <a:r>
              <a:rPr lang="en-US" dirty="0" smtClean="0"/>
              <a:t>New App Developers By Year</a:t>
            </a:r>
            <a:endParaRPr lang="en-US" dirty="0"/>
          </a:p>
        </p:txBody>
      </p:sp>
      <p:sp>
        <p:nvSpPr>
          <p:cNvPr id="11" name="TextBox 10"/>
          <p:cNvSpPr txBox="1"/>
          <p:nvPr/>
        </p:nvSpPr>
        <p:spPr>
          <a:xfrm>
            <a:off x="4880559" y="4974561"/>
            <a:ext cx="2182761" cy="215444"/>
          </a:xfrm>
          <a:prstGeom prst="rect">
            <a:avLst/>
          </a:prstGeom>
          <a:noFill/>
        </p:spPr>
        <p:txBody>
          <a:bodyPr wrap="square" rtlCol="0">
            <a:spAutoFit/>
          </a:bodyPr>
          <a:lstStyle/>
          <a:p>
            <a:pPr algn="r"/>
            <a:r>
              <a:rPr lang="en-US" sz="800" dirty="0" smtClean="0">
                <a:solidFill>
                  <a:schemeClr val="bg1">
                    <a:lumMod val="65000"/>
                  </a:schemeClr>
                </a:solidFill>
              </a:rPr>
              <a:t>Source: AppFigures</a:t>
            </a:r>
            <a:endParaRPr lang="en-US" sz="800" dirty="0">
              <a:solidFill>
                <a:schemeClr val="bg1">
                  <a:lumMod val="65000"/>
                </a:schemeClr>
              </a:solidFill>
            </a:endParaRPr>
          </a:p>
        </p:txBody>
      </p:sp>
    </p:spTree>
    <p:extLst>
      <p:ext uri="{BB962C8B-B14F-4D97-AF65-F5344CB8AC3E}">
        <p14:creationId xmlns:p14="http://schemas.microsoft.com/office/powerpoint/2010/main" val="10649996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of appstores among app developers</a:t>
            </a:r>
            <a:endParaRPr lang="en-US" dirty="0"/>
          </a:p>
        </p:txBody>
      </p:sp>
      <p:sp>
        <p:nvSpPr>
          <p:cNvPr id="5" name="Text Placeholder 4"/>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285750" indent="-285750">
              <a:buSzPct val="67000"/>
              <a:buFont typeface="Wingdings" charset="2"/>
              <a:buChar char="q"/>
            </a:pPr>
            <a:r>
              <a:rPr lang="en-US" dirty="0"/>
              <a:t>Low visibility on Google Playstore, but potentially huge market.</a:t>
            </a:r>
          </a:p>
          <a:p>
            <a:pPr marL="285750" lvl="0" indent="-285750">
              <a:buSzPct val="67000"/>
              <a:buFont typeface="Wingdings" charset="2"/>
              <a:buChar char="q"/>
            </a:pPr>
            <a:r>
              <a:rPr lang="en-US" dirty="0" smtClean="0"/>
              <a:t>Higher visibility on Amazon Appstore, but small potential market.</a:t>
            </a:r>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t>50</a:t>
            </a:fld>
            <a:endParaRPr lang="en"/>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525" y="1536566"/>
            <a:ext cx="6400800" cy="3657600"/>
          </a:xfrm>
          <a:prstGeom prst="rect">
            <a:avLst/>
          </a:prstGeom>
        </p:spPr>
      </p:pic>
    </p:spTree>
    <p:extLst>
      <p:ext uri="{BB962C8B-B14F-4D97-AF65-F5344CB8AC3E}">
        <p14:creationId xmlns:p14="http://schemas.microsoft.com/office/powerpoint/2010/main" val="173272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of Amazon Appstore</a:t>
            </a:r>
            <a:endParaRPr lang="en-US" dirty="0"/>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t>51</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048294"/>
            <a:ext cx="6400800" cy="3657600"/>
          </a:xfrm>
          <a:prstGeom prst="rect">
            <a:avLst/>
          </a:prstGeom>
        </p:spPr>
      </p:pic>
    </p:spTree>
    <p:extLst>
      <p:ext uri="{BB962C8B-B14F-4D97-AF65-F5344CB8AC3E}">
        <p14:creationId xmlns:p14="http://schemas.microsoft.com/office/powerpoint/2010/main" val="1167284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Econometric Model</a:t>
            </a:r>
            <a:endParaRPr lang="en-US" dirty="0"/>
          </a:p>
        </p:txBody>
      </p:sp>
      <p:sp>
        <p:nvSpPr>
          <p:cNvPr id="3" name="Text Placeholder 2"/>
          <p:cNvSpPr>
            <a:spLocks noGrp="1"/>
          </p:cNvSpPr>
          <p:nvPr>
            <p:ph type="body" idx="1"/>
          </p:nvPr>
        </p:nvSpPr>
        <p:spPr/>
        <p:txBody>
          <a:bodyPr/>
          <a:lstStyle/>
          <a:p>
            <a:pPr marL="285750" indent="-285750">
              <a:buSzPct val="67000"/>
              <a:buFont typeface="Wingdings" charset="2"/>
              <a:buChar char="q"/>
            </a:pPr>
            <a:r>
              <a:rPr lang="en" dirty="0"/>
              <a:t>We use ‘</a:t>
            </a:r>
            <a:r>
              <a:rPr lang="en" b="1" dirty="0"/>
              <a:t>within-between</a:t>
            </a:r>
            <a:r>
              <a:rPr lang="en" dirty="0"/>
              <a:t>’ formulation of multilevel models (Bell and Jones, 2015) to estimate impacts of both time-variant and time-invariant variables on sales rank, number of reviews, and star-rating</a:t>
            </a:r>
            <a:r>
              <a:rPr lang="en" dirty="0" smtClean="0"/>
              <a:t>.</a:t>
            </a:r>
            <a:endParaRPr lang="en-US" dirty="0" smtClean="0"/>
          </a:p>
          <a:p>
            <a:pPr marL="285750" indent="-285750">
              <a:buSzPct val="67000"/>
              <a:buFont typeface="Wingdings" charset="2"/>
              <a:buChar char="q"/>
            </a:pPr>
            <a:r>
              <a:rPr lang="en-US" dirty="0" smtClean="0"/>
              <a:t>Level-1 submodel:</a:t>
            </a:r>
            <a:br>
              <a:rPr lang="en-US" dirty="0" smtClean="0"/>
            </a:br>
            <a:r>
              <a:rPr lang="en-US" dirty="0" smtClean="0"/>
              <a:t/>
            </a:r>
            <a:br>
              <a:rPr lang="en-US" dirty="0" smtClean="0"/>
            </a:br>
            <a:r>
              <a:rPr lang="en-US" dirty="0" smtClean="0"/>
              <a:t>where,</a:t>
            </a:r>
            <a:br>
              <a:rPr lang="en-US" dirty="0" smtClean="0"/>
            </a:br>
            <a:endParaRPr lang="en-US" dirty="0" smtClean="0"/>
          </a:p>
          <a:p>
            <a:pPr marL="285750" indent="-285750">
              <a:buSzPct val="67000"/>
              <a:buFont typeface="Wingdings" charset="2"/>
              <a:buChar char="q"/>
            </a:pPr>
            <a:r>
              <a:rPr lang="en-US" dirty="0" smtClean="0"/>
              <a:t>Level-2 submodels: </a:t>
            </a:r>
            <a:br>
              <a:rPr lang="en-US" dirty="0" smtClean="0"/>
            </a:br>
            <a:r>
              <a:rPr lang="en-US" dirty="0" smtClean="0"/>
              <a:t/>
            </a:r>
            <a:br>
              <a:rPr lang="en-US" dirty="0" smtClean="0"/>
            </a:br>
            <a:r>
              <a:rPr lang="en-US" dirty="0" smtClean="0"/>
              <a:t/>
            </a:r>
            <a:br>
              <a:rPr lang="en-US" dirty="0" smtClean="0"/>
            </a:br>
            <a:r>
              <a:rPr lang="en-US" dirty="0" smtClean="0"/>
              <a:t>where,</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52</a:t>
            </a:fld>
            <a:endParaRPr lang="en"/>
          </a:p>
        </p:txBody>
      </p:sp>
      <p:pic>
        <p:nvPicPr>
          <p:cNvPr id="10" name="Picture 9"/>
          <p:cNvPicPr>
            <a:picLocks noChangeAspect="1"/>
          </p:cNvPicPr>
          <p:nvPr/>
        </p:nvPicPr>
        <p:blipFill>
          <a:blip r:embed="rId3"/>
          <a:stretch>
            <a:fillRect/>
          </a:stretch>
        </p:blipFill>
        <p:spPr>
          <a:xfrm>
            <a:off x="734184" y="3263685"/>
            <a:ext cx="7213600" cy="342900"/>
          </a:xfrm>
          <a:prstGeom prst="rect">
            <a:avLst/>
          </a:prstGeom>
        </p:spPr>
      </p:pic>
      <p:pic>
        <p:nvPicPr>
          <p:cNvPr id="11" name="Picture 10"/>
          <p:cNvPicPr>
            <a:picLocks noChangeAspect="1"/>
          </p:cNvPicPr>
          <p:nvPr/>
        </p:nvPicPr>
        <p:blipFill>
          <a:blip r:embed="rId4"/>
          <a:stretch>
            <a:fillRect/>
          </a:stretch>
        </p:blipFill>
        <p:spPr>
          <a:xfrm>
            <a:off x="734184" y="4731826"/>
            <a:ext cx="6667500" cy="304800"/>
          </a:xfrm>
          <a:prstGeom prst="rect">
            <a:avLst/>
          </a:prstGeom>
        </p:spPr>
      </p:pic>
      <p:pic>
        <p:nvPicPr>
          <p:cNvPr id="12" name="Picture 11"/>
          <p:cNvPicPr>
            <a:picLocks noChangeAspect="1"/>
          </p:cNvPicPr>
          <p:nvPr/>
        </p:nvPicPr>
        <p:blipFill>
          <a:blip r:embed="rId5"/>
          <a:stretch>
            <a:fillRect/>
          </a:stretch>
        </p:blipFill>
        <p:spPr>
          <a:xfrm>
            <a:off x="734184" y="5135791"/>
            <a:ext cx="1435100" cy="215900"/>
          </a:xfrm>
          <a:prstGeom prst="rect">
            <a:avLst/>
          </a:prstGeom>
        </p:spPr>
      </p:pic>
      <p:pic>
        <p:nvPicPr>
          <p:cNvPr id="13" name="Picture 12"/>
          <p:cNvPicPr>
            <a:picLocks noChangeAspect="1"/>
          </p:cNvPicPr>
          <p:nvPr/>
        </p:nvPicPr>
        <p:blipFill>
          <a:blip r:embed="rId6"/>
          <a:stretch>
            <a:fillRect/>
          </a:stretch>
        </p:blipFill>
        <p:spPr>
          <a:xfrm>
            <a:off x="734184" y="5830316"/>
            <a:ext cx="3136900" cy="558800"/>
          </a:xfrm>
          <a:prstGeom prst="rect">
            <a:avLst/>
          </a:prstGeom>
        </p:spPr>
      </p:pic>
      <p:pic>
        <p:nvPicPr>
          <p:cNvPr id="14" name="Picture 13"/>
          <p:cNvPicPr>
            <a:picLocks noChangeAspect="1"/>
          </p:cNvPicPr>
          <p:nvPr/>
        </p:nvPicPr>
        <p:blipFill>
          <a:blip r:embed="rId7"/>
          <a:stretch>
            <a:fillRect/>
          </a:stretch>
        </p:blipFill>
        <p:spPr>
          <a:xfrm>
            <a:off x="734184" y="3915881"/>
            <a:ext cx="1384300" cy="279400"/>
          </a:xfrm>
          <a:prstGeom prst="rect">
            <a:avLst/>
          </a:prstGeom>
        </p:spPr>
      </p:pic>
    </p:spTree>
    <p:extLst>
      <p:ext uri="{BB962C8B-B14F-4D97-AF65-F5344CB8AC3E}">
        <p14:creationId xmlns:p14="http://schemas.microsoft.com/office/powerpoint/2010/main" val="1938155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700" y="258158"/>
            <a:ext cx="8520600" cy="943200"/>
          </a:xfrm>
        </p:spPr>
        <p:txBody>
          <a:bodyPr/>
          <a:lstStyle/>
          <a:p>
            <a:r>
              <a:rPr lang="en-US" dirty="0" smtClean="0"/>
              <a:t>Sea</a:t>
            </a:r>
            <a:r>
              <a:rPr lang="en-US" dirty="0" smtClean="0"/>
              <a:t> of Apps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5</a:t>
            </a:fld>
            <a:endParaRPr lang="en">
              <a:solidFill>
                <a:schemeClr val="lt1"/>
              </a:solidFill>
            </a:endParaRPr>
          </a:p>
        </p:txBody>
      </p:sp>
      <p:grpSp>
        <p:nvGrpSpPr>
          <p:cNvPr id="16" name="Group 15"/>
          <p:cNvGrpSpPr/>
          <p:nvPr/>
        </p:nvGrpSpPr>
        <p:grpSpPr>
          <a:xfrm>
            <a:off x="0" y="1042219"/>
            <a:ext cx="9144000" cy="5815781"/>
            <a:chOff x="0" y="1042219"/>
            <a:chExt cx="9144000" cy="5815781"/>
          </a:xfrm>
        </p:grpSpPr>
        <p:grpSp>
          <p:nvGrpSpPr>
            <p:cNvPr id="14" name="Group 13"/>
            <p:cNvGrpSpPr/>
            <p:nvPr/>
          </p:nvGrpSpPr>
          <p:grpSpPr>
            <a:xfrm>
              <a:off x="0" y="1042219"/>
              <a:ext cx="9144000" cy="5815781"/>
              <a:chOff x="0" y="-93406"/>
              <a:chExt cx="9144000" cy="695140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58979"/>
                <a:ext cx="9144000" cy="4199021"/>
              </a:xfrm>
              <a:prstGeom prst="rect">
                <a:avLst/>
              </a:prstGeom>
            </p:spPr>
          </p:pic>
          <p:grpSp>
            <p:nvGrpSpPr>
              <p:cNvPr id="13" name="Group 12"/>
              <p:cNvGrpSpPr/>
              <p:nvPr/>
            </p:nvGrpSpPr>
            <p:grpSpPr>
              <a:xfrm>
                <a:off x="0" y="-93406"/>
                <a:ext cx="9144000" cy="2752385"/>
                <a:chOff x="0" y="-93406"/>
                <a:chExt cx="9144000" cy="2752385"/>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406"/>
                  <a:ext cx="9144000" cy="2752385"/>
                </a:xfrm>
                <a:prstGeom prst="rect">
                  <a:avLst/>
                </a:prstGeom>
              </p:spPr>
            </p:pic>
            <p:sp>
              <p:nvSpPr>
                <p:cNvPr id="9" name="Rectangle 8"/>
                <p:cNvSpPr/>
                <p:nvPr/>
              </p:nvSpPr>
              <p:spPr>
                <a:xfrm>
                  <a:off x="311700" y="0"/>
                  <a:ext cx="8350519" cy="865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0" y="421865"/>
                  <a:ext cx="8832300" cy="707886"/>
                </a:xfrm>
                <a:prstGeom prst="rect">
                  <a:avLst/>
                </a:prstGeom>
                <a:noFill/>
              </p:spPr>
              <p:txBody>
                <a:bodyPr wrap="square" rtlCol="0">
                  <a:spAutoFit/>
                </a:bodyPr>
                <a:lstStyle/>
                <a:p>
                  <a:r>
                    <a:rPr lang="en-US" sz="4000" dirty="0" smtClean="0">
                      <a:latin typeface="PT Sans Caption" charset="-52"/>
                      <a:ea typeface="PT Sans Caption" charset="-52"/>
                      <a:cs typeface="PT Sans Caption" charset="-52"/>
                    </a:rPr>
                    <a:t>         2.8M		   2.2M		   600K</a:t>
                  </a:r>
                  <a:endParaRPr lang="en-US" sz="4000" dirty="0">
                    <a:latin typeface="PT Sans Caption" charset="-52"/>
                    <a:ea typeface="PT Sans Caption" charset="-52"/>
                    <a:cs typeface="PT Sans Caption" charset="-52"/>
                  </a:endParaRPr>
                </a:p>
              </p:txBody>
            </p:sp>
          </p:grpSp>
        </p:grpSp>
        <p:sp>
          <p:nvSpPr>
            <p:cNvPr id="15" name="Rectangle 14"/>
            <p:cNvSpPr/>
            <p:nvPr/>
          </p:nvSpPr>
          <p:spPr>
            <a:xfrm>
              <a:off x="1052052" y="2733368"/>
              <a:ext cx="7541342" cy="32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p:cNvSpPr/>
          <p:nvPr/>
        </p:nvSpPr>
        <p:spPr>
          <a:xfrm>
            <a:off x="560439" y="2116208"/>
            <a:ext cx="7912018" cy="600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629265" y="2068378"/>
            <a:ext cx="7964129" cy="972767"/>
            <a:chOff x="629265" y="2068378"/>
            <a:chExt cx="7964129" cy="972767"/>
          </a:xfrm>
        </p:grpSpPr>
        <p:sp>
          <p:nvSpPr>
            <p:cNvPr id="17" name="TextBox 16"/>
            <p:cNvSpPr txBox="1"/>
            <p:nvPr/>
          </p:nvSpPr>
          <p:spPr>
            <a:xfrm>
              <a:off x="629265" y="2733368"/>
              <a:ext cx="7964129" cy="307777"/>
            </a:xfrm>
            <a:prstGeom prst="rect">
              <a:avLst/>
            </a:prstGeom>
            <a:noFill/>
          </p:spPr>
          <p:txBody>
            <a:bodyPr wrap="square" rtlCol="0">
              <a:spAutoFit/>
            </a:bodyPr>
            <a:lstStyle/>
            <a:p>
              <a:r>
                <a:rPr lang="en-US" dirty="0" smtClean="0">
                  <a:solidFill>
                    <a:schemeClr val="bg1">
                      <a:lumMod val="65000"/>
                    </a:schemeClr>
                  </a:solidFill>
                </a:rPr>
                <a:t>            Google Playstore                              iOS App Store	                               Amazon Appstore</a:t>
              </a:r>
              <a:endParaRPr lang="en-US" dirty="0">
                <a:solidFill>
                  <a:schemeClr val="bg1">
                    <a:lumMod val="65000"/>
                  </a:schemeClr>
                </a:solidFill>
              </a:endParaRPr>
            </a:p>
          </p:txBody>
        </p:sp>
        <p:pic>
          <p:nvPicPr>
            <p:cNvPr id="20" name="Picture 19"/>
            <p:cNvPicPr>
              <a:picLocks noChangeAspect="1"/>
            </p:cNvPicPr>
            <p:nvPr/>
          </p:nvPicPr>
          <p:blipFill>
            <a:blip r:embed="rId5"/>
            <a:stretch>
              <a:fillRect/>
            </a:stretch>
          </p:blipFill>
          <p:spPr>
            <a:xfrm>
              <a:off x="1779639" y="2124157"/>
              <a:ext cx="550606" cy="550606"/>
            </a:xfrm>
            <a:prstGeom prst="rect">
              <a:avLst/>
            </a:prstGeom>
          </p:spPr>
        </p:pic>
        <p:pic>
          <p:nvPicPr>
            <p:cNvPr id="21" name="Picture 20"/>
            <p:cNvPicPr>
              <a:picLocks noChangeAspect="1"/>
            </p:cNvPicPr>
            <p:nvPr/>
          </p:nvPicPr>
          <p:blipFill>
            <a:blip r:embed="rId6"/>
            <a:stretch>
              <a:fillRect/>
            </a:stretch>
          </p:blipFill>
          <p:spPr>
            <a:xfrm>
              <a:off x="4132743" y="2068378"/>
              <a:ext cx="1172269" cy="670356"/>
            </a:xfrm>
            <a:prstGeom prst="rect">
              <a:avLst/>
            </a:prstGeom>
          </p:spPr>
        </p:pic>
        <p:pic>
          <p:nvPicPr>
            <p:cNvPr id="22" name="Picture 21"/>
            <p:cNvPicPr>
              <a:picLocks noChangeAspect="1"/>
            </p:cNvPicPr>
            <p:nvPr/>
          </p:nvPicPr>
          <p:blipFill>
            <a:blip r:embed="rId7"/>
            <a:stretch>
              <a:fillRect/>
            </a:stretch>
          </p:blipFill>
          <p:spPr>
            <a:xfrm>
              <a:off x="6669807" y="2237709"/>
              <a:ext cx="1715896" cy="383694"/>
            </a:xfrm>
            <a:prstGeom prst="rect">
              <a:avLst/>
            </a:prstGeom>
          </p:spPr>
        </p:pic>
      </p:grpSp>
      <p:sp>
        <p:nvSpPr>
          <p:cNvPr id="24" name="TextBox 23"/>
          <p:cNvSpPr txBox="1"/>
          <p:nvPr/>
        </p:nvSpPr>
        <p:spPr>
          <a:xfrm>
            <a:off x="6961239" y="3130926"/>
            <a:ext cx="2182761" cy="215444"/>
          </a:xfrm>
          <a:prstGeom prst="rect">
            <a:avLst/>
          </a:prstGeom>
          <a:noFill/>
        </p:spPr>
        <p:txBody>
          <a:bodyPr wrap="square" rtlCol="0">
            <a:spAutoFit/>
          </a:bodyPr>
          <a:lstStyle/>
          <a:p>
            <a:pPr algn="r"/>
            <a:r>
              <a:rPr lang="en-US" sz="800" dirty="0" smtClean="0">
                <a:solidFill>
                  <a:schemeClr val="bg1">
                    <a:lumMod val="65000"/>
                  </a:schemeClr>
                </a:solidFill>
              </a:rPr>
              <a:t>Source: AppFigures</a:t>
            </a:r>
            <a:endParaRPr lang="en-US" sz="800" dirty="0">
              <a:solidFill>
                <a:schemeClr val="bg1">
                  <a:lumMod val="65000"/>
                </a:schemeClr>
              </a:solidFill>
            </a:endParaRPr>
          </a:p>
        </p:txBody>
      </p:sp>
    </p:spTree>
    <p:extLst>
      <p:ext uri="{BB962C8B-B14F-4D97-AF65-F5344CB8AC3E}">
        <p14:creationId xmlns:p14="http://schemas.microsoft.com/office/powerpoint/2010/main" val="671172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207" y="133933"/>
            <a:ext cx="8520600" cy="943200"/>
          </a:xfrm>
        </p:spPr>
        <p:txBody>
          <a:bodyPr/>
          <a:lstStyle/>
          <a:p>
            <a:r>
              <a:rPr lang="en-US" dirty="0" smtClean="0"/>
              <a:t>How do Consumers discover Apps?</a:t>
            </a:r>
            <a:endParaRPr lang="en-US" dirty="0"/>
          </a:p>
        </p:txBody>
      </p:sp>
      <p:sp>
        <p:nvSpPr>
          <p:cNvPr id="12" name="Text Placeholder 11"/>
          <p:cNvSpPr>
            <a:spLocks noGrp="1"/>
          </p:cNvSpPr>
          <p:nvPr>
            <p:ph type="body" idx="1"/>
          </p:nvPr>
        </p:nvSpPr>
        <p:spPr/>
        <p:txBody>
          <a:bodyPr/>
          <a:lstStyle/>
          <a:p>
            <a:endParaRPr lang="en-US"/>
          </a:p>
        </p:txBody>
      </p:sp>
      <p:sp>
        <p:nvSpPr>
          <p:cNvPr id="13" name="Text Placeholder 12"/>
          <p:cNvSpPr>
            <a:spLocks noGrp="1"/>
          </p:cNvSpPr>
          <p:nvPr>
            <p:ph type="body" idx="2"/>
          </p:nvPr>
        </p:nvSpPr>
        <p:spPr>
          <a:xfrm>
            <a:off x="5535286" y="1189703"/>
            <a:ext cx="3297013" cy="4902230"/>
          </a:xfrm>
        </p:spPr>
        <p:txBody>
          <a:bodyPr/>
          <a:lstStyle/>
          <a:p>
            <a:pPr lvl="0"/>
            <a:r>
              <a:rPr lang="en-US" sz="1800" b="1" i="1" dirty="0" smtClean="0"/>
              <a:t> </a:t>
            </a:r>
            <a:r>
              <a:rPr lang="en-US" sz="1800" b="1" dirty="0" smtClean="0"/>
              <a:t>Challenge of App Discovery</a:t>
            </a:r>
          </a:p>
          <a:p>
            <a:pPr marL="457200" lvl="0" indent="-304800">
              <a:buSzPct val="66666"/>
              <a:buChar char="❏"/>
            </a:pPr>
            <a:r>
              <a:rPr lang="en-US" dirty="0" smtClean="0"/>
              <a:t>iOS Appstore has over 1.5 million abandoned apps, Google Playstore even more.</a:t>
            </a:r>
            <a:endParaRPr lang="en-US" dirty="0"/>
          </a:p>
          <a:p>
            <a:pPr marL="457200" lvl="0" indent="-304800">
              <a:buSzPct val="66666"/>
              <a:buChar char="❏"/>
            </a:pPr>
            <a:r>
              <a:rPr lang="en-US" dirty="0" smtClean="0"/>
              <a:t>In United States, over 50% of smartphone users install </a:t>
            </a:r>
            <a:r>
              <a:rPr lang="en-US" b="1" dirty="0" smtClean="0"/>
              <a:t>zero</a:t>
            </a:r>
            <a:r>
              <a:rPr lang="en-US" dirty="0" smtClean="0"/>
              <a:t> new apps every month! </a:t>
            </a:r>
          </a:p>
          <a:p>
            <a:pPr lvl="0"/>
            <a:r>
              <a:rPr lang="en-US" sz="1800" b="1" i="1" dirty="0"/>
              <a:t> </a:t>
            </a:r>
            <a:r>
              <a:rPr lang="en-US" sz="1800" b="1" dirty="0" smtClean="0"/>
              <a:t>App Store Optimization!</a:t>
            </a:r>
            <a:endParaRPr lang="en-US" sz="1800" b="1" dirty="0"/>
          </a:p>
          <a:p>
            <a:pPr marL="457200" lvl="0" indent="-304800">
              <a:buSzPct val="66666"/>
              <a:buChar char="❏"/>
            </a:pPr>
            <a:r>
              <a:rPr lang="en-US" dirty="0" smtClean="0"/>
              <a:t>Optimize mobile apps to rank higher in an app store’s search results.</a:t>
            </a:r>
          </a:p>
          <a:p>
            <a:pPr marL="457200" lvl="0" indent="-304800">
              <a:buSzPct val="66666"/>
              <a:buChar char="❏"/>
            </a:pPr>
            <a:r>
              <a:rPr lang="en-US" dirty="0" smtClean="0"/>
              <a:t>Aggressive advertising campaigns.</a:t>
            </a:r>
          </a:p>
          <a:p>
            <a:pPr marL="457200" lvl="0" indent="-304800">
              <a:buSzPct val="66666"/>
              <a:buChar char="❏"/>
            </a:pPr>
            <a:r>
              <a:rPr lang="en-US" dirty="0" smtClean="0"/>
              <a:t>Freemium apps.</a:t>
            </a:r>
          </a:p>
          <a:p>
            <a:pPr marL="457200" lvl="0" indent="-304800">
              <a:buSzPct val="66666"/>
              <a:buChar char="❏"/>
            </a:pPr>
            <a:r>
              <a:rPr lang="en-US" dirty="0" smtClean="0"/>
              <a:t>In-app purchases.</a:t>
            </a:r>
          </a:p>
          <a:p>
            <a:pPr marL="457200" lvl="0" indent="-304800">
              <a:buSzPct val="66666"/>
              <a:buChar char="❏"/>
            </a:pPr>
            <a:endParaRPr lang="en-US" dirty="0" smtClean="0"/>
          </a:p>
          <a:p>
            <a:pPr marL="457200" lvl="0" indent="-304800">
              <a:buSzPct val="66666"/>
              <a:buChar char="❏"/>
            </a:pP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grpSp>
        <p:nvGrpSpPr>
          <p:cNvPr id="8" name="Group 7"/>
          <p:cNvGrpSpPr/>
          <p:nvPr/>
        </p:nvGrpSpPr>
        <p:grpSpPr>
          <a:xfrm>
            <a:off x="-501446" y="993572"/>
            <a:ext cx="6036733" cy="5486400"/>
            <a:chOff x="-501446" y="993572"/>
            <a:chExt cx="6036733" cy="5486400"/>
          </a:xfrm>
        </p:grpSpPr>
        <p:pic>
          <p:nvPicPr>
            <p:cNvPr id="6" name="Picture 5"/>
            <p:cNvPicPr>
              <a:picLocks noChangeAspect="1"/>
            </p:cNvPicPr>
            <p:nvPr/>
          </p:nvPicPr>
          <p:blipFill>
            <a:blip r:embed="rId3"/>
            <a:stretch>
              <a:fillRect/>
            </a:stretch>
          </p:blipFill>
          <p:spPr>
            <a:xfrm>
              <a:off x="-501446" y="993572"/>
              <a:ext cx="6036733" cy="5486400"/>
            </a:xfrm>
            <a:prstGeom prst="rect">
              <a:avLst/>
            </a:prstGeom>
          </p:spPr>
        </p:pic>
        <p:sp>
          <p:nvSpPr>
            <p:cNvPr id="7" name="Rectangle 6"/>
            <p:cNvSpPr/>
            <p:nvPr/>
          </p:nvSpPr>
          <p:spPr>
            <a:xfrm>
              <a:off x="-78764" y="993572"/>
              <a:ext cx="5191367" cy="42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680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a:t>
            </a:r>
            <a:r>
              <a:rPr lang="en" dirty="0" smtClean="0"/>
              <a:t>Amazon </a:t>
            </a:r>
            <a:r>
              <a:rPr lang="en" dirty="0"/>
              <a:t>Free App of </a:t>
            </a:r>
            <a:r>
              <a:rPr lang="en-US" dirty="0" smtClean="0"/>
              <a:t>the </a:t>
            </a:r>
            <a:r>
              <a:rPr lang="en" dirty="0" smtClean="0"/>
              <a:t>Day</a:t>
            </a:r>
            <a:r>
              <a:rPr lang="en-US" dirty="0" smtClean="0"/>
              <a:t>’</a:t>
            </a:r>
            <a:r>
              <a:rPr lang="en" dirty="0" smtClean="0"/>
              <a:t> </a:t>
            </a:r>
            <a:r>
              <a:rPr lang="en" dirty="0"/>
              <a:t>promotion</a:t>
            </a:r>
            <a:r>
              <a:rPr lang="en" i="1" dirty="0"/>
              <a:t/>
            </a:r>
            <a:br>
              <a:rPr lang="en" i="1" dirty="0"/>
            </a:br>
            <a:endParaRPr lang="en-US"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pic>
        <p:nvPicPr>
          <p:cNvPr id="3" name="Picture 2"/>
          <p:cNvPicPr>
            <a:picLocks noChangeAspect="1"/>
          </p:cNvPicPr>
          <p:nvPr/>
        </p:nvPicPr>
        <p:blipFill>
          <a:blip r:embed="rId3"/>
          <a:stretch>
            <a:fillRect/>
          </a:stretch>
        </p:blipFill>
        <p:spPr>
          <a:xfrm>
            <a:off x="454823" y="1257913"/>
            <a:ext cx="6813965" cy="5238363"/>
          </a:xfrm>
          <a:prstGeom prst="rect">
            <a:avLst/>
          </a:prstGeom>
        </p:spPr>
      </p:pic>
    </p:spTree>
    <p:extLst>
      <p:ext uri="{BB962C8B-B14F-4D97-AF65-F5344CB8AC3E}">
        <p14:creationId xmlns:p14="http://schemas.microsoft.com/office/powerpoint/2010/main" val="3434635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593366"/>
            <a:ext cx="8520600" cy="943200"/>
          </a:xfrm>
          <a:prstGeom prst="rect">
            <a:avLst/>
          </a:prstGeom>
        </p:spPr>
        <p:txBody>
          <a:bodyPr lIns="91425" tIns="91425" rIns="91425" bIns="91425" anchor="t" anchorCtr="0">
            <a:noAutofit/>
          </a:bodyPr>
          <a:lstStyle/>
          <a:p>
            <a:pPr lvl="0">
              <a:spcBef>
                <a:spcPts val="0"/>
              </a:spcBef>
              <a:buNone/>
            </a:pPr>
            <a:r>
              <a:rPr lang="en-US" dirty="0" smtClean="0"/>
              <a:t>What’s in it for me?</a:t>
            </a:r>
            <a:endParaRPr lang="en" dirty="0"/>
          </a:p>
        </p:txBody>
      </p:sp>
      <p:sp>
        <p:nvSpPr>
          <p:cNvPr id="76" name="Shape 76"/>
          <p:cNvSpPr txBox="1">
            <a:spLocks noGrp="1"/>
          </p:cNvSpPr>
          <p:nvPr>
            <p:ph type="body" idx="1"/>
          </p:nvPr>
        </p:nvSpPr>
        <p:spPr>
          <a:xfrm>
            <a:off x="311700" y="1484047"/>
            <a:ext cx="8520600" cy="4403700"/>
          </a:xfrm>
          <a:prstGeom prst="rect">
            <a:avLst/>
          </a:prstGeom>
        </p:spPr>
        <p:txBody>
          <a:bodyPr lIns="91425" tIns="91425" rIns="91425" bIns="91425" anchor="t" anchorCtr="0">
            <a:noAutofit/>
          </a:bodyPr>
          <a:lstStyle/>
          <a:p>
            <a:pPr lvl="0" rtl="0">
              <a:spcBef>
                <a:spcPts val="0"/>
              </a:spcBef>
              <a:buNone/>
            </a:pPr>
            <a:r>
              <a:rPr lang="en-US" sz="2400" b="1" i="1" dirty="0" smtClean="0"/>
              <a:t> </a:t>
            </a:r>
            <a:r>
              <a:rPr lang="en-US" sz="2400" b="1" dirty="0" smtClean="0"/>
              <a:t>App developer</a:t>
            </a:r>
            <a:r>
              <a:rPr lang="en" sz="2400" b="1" dirty="0" smtClean="0"/>
              <a:t> </a:t>
            </a:r>
            <a:endParaRPr lang="en-US" sz="2400" b="1" dirty="0" smtClean="0"/>
          </a:p>
          <a:p>
            <a:pPr marL="457200" lvl="0" indent="-304800" rtl="0">
              <a:spcBef>
                <a:spcPts val="0"/>
              </a:spcBef>
              <a:buSzPct val="66666"/>
              <a:buChar char="❏"/>
            </a:pPr>
            <a:r>
              <a:rPr lang="en" dirty="0" smtClean="0"/>
              <a:t>High </a:t>
            </a:r>
            <a:r>
              <a:rPr lang="en" dirty="0"/>
              <a:t>visibility spot on </a:t>
            </a:r>
            <a:r>
              <a:rPr lang="en" dirty="0" smtClean="0"/>
              <a:t>appstore</a:t>
            </a:r>
            <a:r>
              <a:rPr lang="en-US" dirty="0" smtClean="0"/>
              <a:t>.</a:t>
            </a:r>
          </a:p>
          <a:p>
            <a:pPr marL="457200" lvl="0" indent="-304800" rtl="0">
              <a:spcBef>
                <a:spcPts val="0"/>
              </a:spcBef>
              <a:buSzPct val="66666"/>
              <a:buChar char="❏"/>
            </a:pPr>
            <a:r>
              <a:rPr lang="en-US" dirty="0" smtClean="0"/>
              <a:t>Additional free marketing from </a:t>
            </a:r>
            <a:r>
              <a:rPr lang="en" dirty="0" smtClean="0"/>
              <a:t>Amazon</a:t>
            </a:r>
            <a:r>
              <a:rPr lang="en-US" dirty="0" smtClean="0"/>
              <a:t>.</a:t>
            </a:r>
            <a:endParaRPr lang="en-US" dirty="0"/>
          </a:p>
          <a:p>
            <a:pPr marL="457200" lvl="0" indent="-304800" rtl="0">
              <a:spcBef>
                <a:spcPts val="0"/>
              </a:spcBef>
              <a:buSzPct val="66666"/>
              <a:buChar char="❏"/>
            </a:pPr>
            <a:r>
              <a:rPr lang="en" dirty="0" smtClean="0"/>
              <a:t>Post-promotion </a:t>
            </a:r>
            <a:r>
              <a:rPr lang="en" dirty="0"/>
              <a:t>exposure due to improved sales rank and </a:t>
            </a:r>
            <a:r>
              <a:rPr lang="en" dirty="0" smtClean="0"/>
              <a:t>word</a:t>
            </a:r>
            <a:r>
              <a:rPr lang="en-US" dirty="0" smtClean="0"/>
              <a:t>-</a:t>
            </a:r>
            <a:r>
              <a:rPr lang="en" dirty="0" smtClean="0"/>
              <a:t>of</a:t>
            </a:r>
            <a:r>
              <a:rPr lang="en-US" dirty="0" smtClean="0"/>
              <a:t>-</a:t>
            </a:r>
            <a:r>
              <a:rPr lang="en" dirty="0" smtClean="0"/>
              <a:t>mouth</a:t>
            </a:r>
            <a:r>
              <a:rPr lang="en-US" dirty="0" smtClean="0"/>
              <a:t>.</a:t>
            </a:r>
          </a:p>
          <a:p>
            <a:pPr marL="457200" lvl="0" indent="-304800" rtl="0">
              <a:spcBef>
                <a:spcPts val="0"/>
              </a:spcBef>
              <a:buSzPct val="66666"/>
              <a:buChar char="❏"/>
            </a:pPr>
            <a:r>
              <a:rPr lang="en-US" b="1" dirty="0" smtClean="0"/>
              <a:t>But</a:t>
            </a:r>
            <a:r>
              <a:rPr lang="en-US" dirty="0" smtClean="0"/>
              <a:t>, obvious risk of cannibalization of future sales.</a:t>
            </a:r>
          </a:p>
          <a:p>
            <a:pPr lvl="0" rtl="0">
              <a:spcBef>
                <a:spcPts val="0"/>
              </a:spcBef>
              <a:buNone/>
            </a:pPr>
            <a:r>
              <a:rPr lang="en-US" sz="2400" b="1" dirty="0" smtClean="0"/>
              <a:t>Amazon Appstore</a:t>
            </a:r>
            <a:endParaRPr lang="en" sz="2400" b="1" dirty="0"/>
          </a:p>
          <a:p>
            <a:pPr marL="457200" lvl="0" indent="-304800" rtl="0">
              <a:spcBef>
                <a:spcPts val="0"/>
              </a:spcBef>
              <a:buSzPct val="66666"/>
              <a:buChar char="❏"/>
            </a:pPr>
            <a:r>
              <a:rPr lang="en-US" dirty="0" smtClean="0"/>
              <a:t>Decidedly second-tier app store – improve market share.</a:t>
            </a:r>
          </a:p>
          <a:p>
            <a:pPr marL="457200" lvl="0" indent="-304800" rtl="0">
              <a:spcBef>
                <a:spcPts val="0"/>
              </a:spcBef>
              <a:buSzPct val="66666"/>
              <a:buChar char="❏"/>
            </a:pPr>
            <a:r>
              <a:rPr lang="en-US" dirty="0" smtClean="0"/>
              <a:t>Also builds word-of-mouth, hopefully leverages network effects.</a:t>
            </a:r>
          </a:p>
          <a:p>
            <a:pPr marL="457200" lvl="0" indent="-304800" rtl="0">
              <a:spcBef>
                <a:spcPts val="0"/>
              </a:spcBef>
              <a:buSzPct val="66666"/>
              <a:buChar char="❏"/>
            </a:pPr>
            <a:r>
              <a:rPr lang="en-US" b="1" dirty="0" smtClean="0"/>
              <a:t>But,</a:t>
            </a:r>
            <a:r>
              <a:rPr lang="en-US" dirty="0" smtClean="0"/>
              <a:t> is this really worth the </a:t>
            </a:r>
            <a:r>
              <a:rPr lang="en-US" dirty="0" smtClean="0"/>
              <a:t>effort and opportunity cost?</a:t>
            </a:r>
            <a:endParaRPr lang="en-US" dirty="0" smtClean="0"/>
          </a:p>
          <a:p>
            <a:pPr marL="457200" lvl="0" indent="-304800" rtl="0">
              <a:spcBef>
                <a:spcPts val="0"/>
              </a:spcBef>
              <a:buSzPct val="66666"/>
              <a:buChar char="❏"/>
            </a:pPr>
            <a:endParaRPr lang="en-US" dirty="0" smtClean="0"/>
          </a:p>
          <a:p>
            <a:pPr marL="457200" lvl="0" indent="-304800" rtl="0">
              <a:spcBef>
                <a:spcPts val="0"/>
              </a:spcBef>
              <a:buSzPct val="66666"/>
              <a:buChar char="❏"/>
            </a:pPr>
            <a:endParaRPr lang="en"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4828</TotalTime>
  <Words>2063</Words>
  <Application>Microsoft Macintosh PowerPoint</Application>
  <PresentationFormat>On-screen Show (4:3)</PresentationFormat>
  <Paragraphs>399</Paragraphs>
  <Slides>53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Mangal</vt:lpstr>
      <vt:lpstr>Open Sans</vt:lpstr>
      <vt:lpstr>PT Sans</vt:lpstr>
      <vt:lpstr>PT Sans Caption</vt:lpstr>
      <vt:lpstr>PT Sans Narrow</vt:lpstr>
      <vt:lpstr>Wingdings</vt:lpstr>
      <vt:lpstr>Arial</vt:lpstr>
      <vt:lpstr>tropic</vt:lpstr>
      <vt:lpstr>Impact of free app promotion on future sales:  A case study on Amazon Appstore</vt:lpstr>
      <vt:lpstr>The App Economy </vt:lpstr>
      <vt:lpstr>The App Economy </vt:lpstr>
      <vt:lpstr>Universe of Appstores</vt:lpstr>
      <vt:lpstr>Universe of Appstores</vt:lpstr>
      <vt:lpstr>Sea of Apps</vt:lpstr>
      <vt:lpstr>How do Consumers discover Apps?</vt:lpstr>
      <vt:lpstr>‘Amazon Free App of the Day’ promotion </vt:lpstr>
      <vt:lpstr>What’s in it for me?</vt:lpstr>
      <vt:lpstr>Related Prior Work</vt:lpstr>
      <vt:lpstr>Part 1: Impact within Amazon Appstore</vt:lpstr>
      <vt:lpstr>Part 1: Impact within Amazon Appstore</vt:lpstr>
      <vt:lpstr>Part 1: Impact within Amazon Appstore</vt:lpstr>
      <vt:lpstr>Part 1: Impact within Amazon Appstore</vt:lpstr>
      <vt:lpstr>Part2: Impact outside Amazon Appstore</vt:lpstr>
      <vt:lpstr>Part2: Impact outside Amazon Appstore</vt:lpstr>
      <vt:lpstr>Part2: Impact outside Amazon Appstore</vt:lpstr>
      <vt:lpstr>Datasets (web scraping + API calls)</vt:lpstr>
      <vt:lpstr>Identification Strategy</vt:lpstr>
      <vt:lpstr>Identification Strategy</vt:lpstr>
      <vt:lpstr>Identification Strategy</vt:lpstr>
      <vt:lpstr>Identification Strategy</vt:lpstr>
      <vt:lpstr>Econometric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of app-characteristics on effectiveness of promotion</vt:lpstr>
      <vt:lpstr>Part 1: Impact within Amazon Appstore</vt:lpstr>
      <vt:lpstr>Heterogeneous impact of promotion</vt:lpstr>
      <vt:lpstr>Impact of promotion on Sales Rank</vt:lpstr>
      <vt:lpstr>Impact of promotion on User Reviews</vt:lpstr>
      <vt:lpstr>Impact of promotion on User Ratings</vt:lpstr>
      <vt:lpstr>Part2: Impact outside Amazon Appstore</vt:lpstr>
      <vt:lpstr>Cross-market spillover on Google Playstore</vt:lpstr>
      <vt:lpstr>Cross-market spillover effect on Sales Rank</vt:lpstr>
      <vt:lpstr>Cross-market spillover effect on User Ratings</vt:lpstr>
      <vt:lpstr>Cross-market spillover effect on User Ratings</vt:lpstr>
      <vt:lpstr>Robustness Checks</vt:lpstr>
      <vt:lpstr>Matching promoted apps with control apps</vt:lpstr>
      <vt:lpstr>Conclusions</vt:lpstr>
      <vt:lpstr>Thank You!  Any Questions?</vt:lpstr>
      <vt:lpstr>PowerPoint Presentation</vt:lpstr>
      <vt:lpstr>PowerPoint Presentation</vt:lpstr>
      <vt:lpstr>PowerPoint Presentation</vt:lpstr>
      <vt:lpstr>PowerPoint Presentation</vt:lpstr>
      <vt:lpstr>New App Developers By Year</vt:lpstr>
      <vt:lpstr>Popularity of appstores among app developers</vt:lpstr>
      <vt:lpstr>Growth of Amazon Appstore</vt:lpstr>
      <vt:lpstr>Econometric Model</vt:lpstr>
    </vt:vector>
  </TitlesOfParts>
  <Manager/>
  <Company>Boston University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of free app promotion:  A case study on Amazon Appstore</dc:title>
  <dc:subject/>
  <dc:creator>Harshal Chaudhari</dc:creator>
  <cp:keywords/>
  <dc:description/>
  <cp:lastModifiedBy>Harshal Chaudhari</cp:lastModifiedBy>
  <cp:revision>118</cp:revision>
  <cp:lastPrinted>2017-07-12T00:28:08Z</cp:lastPrinted>
  <dcterms:modified xsi:type="dcterms:W3CDTF">2017-07-13T02:33:24Z</dcterms:modified>
  <cp:category/>
</cp:coreProperties>
</file>